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45"/>
  </p:notesMasterIdLst>
  <p:handoutMasterIdLst>
    <p:handoutMasterId r:id="rId46"/>
  </p:handoutMasterIdLst>
  <p:sldIdLst>
    <p:sldId id="370" r:id="rId5"/>
    <p:sldId id="502" r:id="rId6"/>
    <p:sldId id="508" r:id="rId7"/>
    <p:sldId id="472" r:id="rId8"/>
    <p:sldId id="523" r:id="rId9"/>
    <p:sldId id="465" r:id="rId10"/>
    <p:sldId id="522" r:id="rId11"/>
    <p:sldId id="535" r:id="rId12"/>
    <p:sldId id="480" r:id="rId13"/>
    <p:sldId id="549" r:id="rId14"/>
    <p:sldId id="506" r:id="rId15"/>
    <p:sldId id="507" r:id="rId16"/>
    <p:sldId id="524" r:id="rId17"/>
    <p:sldId id="538" r:id="rId18"/>
    <p:sldId id="515" r:id="rId19"/>
    <p:sldId id="516" r:id="rId20"/>
    <p:sldId id="517" r:id="rId21"/>
    <p:sldId id="518" r:id="rId22"/>
    <p:sldId id="532" r:id="rId23"/>
    <p:sldId id="531" r:id="rId24"/>
    <p:sldId id="449" r:id="rId25"/>
    <p:sldId id="539" r:id="rId26"/>
    <p:sldId id="503" r:id="rId27"/>
    <p:sldId id="540" r:id="rId28"/>
    <p:sldId id="537" r:id="rId29"/>
    <p:sldId id="474" r:id="rId30"/>
    <p:sldId id="475" r:id="rId31"/>
    <p:sldId id="490" r:id="rId32"/>
    <p:sldId id="520" r:id="rId33"/>
    <p:sldId id="519" r:id="rId34"/>
    <p:sldId id="548" r:id="rId35"/>
    <p:sldId id="505" r:id="rId36"/>
    <p:sldId id="489" r:id="rId37"/>
    <p:sldId id="541" r:id="rId38"/>
    <p:sldId id="542" r:id="rId39"/>
    <p:sldId id="543" r:id="rId40"/>
    <p:sldId id="544" r:id="rId41"/>
    <p:sldId id="545" r:id="rId42"/>
    <p:sldId id="509" r:id="rId43"/>
    <p:sldId id="385" r:id="rId44"/>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618">
          <p15:clr>
            <a:srgbClr val="A4A3A4"/>
          </p15:clr>
        </p15:guide>
        <p15:guide id="2" orient="horz" pos="1842">
          <p15:clr>
            <a:srgbClr val="A4A3A4"/>
          </p15:clr>
        </p15:guide>
        <p15:guide id="3" orient="horz" pos="3702">
          <p15:clr>
            <a:srgbClr val="A4A3A4"/>
          </p15:clr>
        </p15:guide>
        <p15:guide id="4" orient="horz" pos="1026">
          <p15:clr>
            <a:srgbClr val="A4A3A4"/>
          </p15:clr>
        </p15:guide>
        <p15:guide id="5" orient="horz" pos="210">
          <p15:clr>
            <a:srgbClr val="A4A3A4"/>
          </p15:clr>
        </p15:guide>
        <p15:guide id="6" orient="horz" pos="754">
          <p15:clr>
            <a:srgbClr val="A4A3A4"/>
          </p15:clr>
        </p15:guide>
        <p15:guide id="7" orient="horz" pos="3748">
          <p15:clr>
            <a:srgbClr val="A4A3A4"/>
          </p15:clr>
        </p15:guide>
        <p15:guide id="8" pos="431">
          <p15:clr>
            <a:srgbClr val="A4A3A4"/>
          </p15:clr>
        </p15:guide>
        <p15:guide id="9" pos="5329">
          <p15:clr>
            <a:srgbClr val="A4A3A4"/>
          </p15:clr>
        </p15:guide>
        <p15:guide id="10" pos="2925">
          <p15:clr>
            <a:srgbClr val="A4A3A4"/>
          </p15:clr>
        </p15:guide>
        <p15:guide id="11" pos="2835">
          <p15:clr>
            <a:srgbClr val="A4A3A4"/>
          </p15:clr>
        </p15:guide>
      </p15:sldGuideLst>
    </p:ext>
    <p:ext uri="{2D200454-40CA-4A62-9FC3-DE9A4176ACB9}">
      <p15:notesGuideLst xmlns:p15="http://schemas.microsoft.com/office/powerpoint/2012/main" xmlns="">
        <p15:guide id="1" orient="horz" pos="3132">
          <p15:clr>
            <a:srgbClr val="A4A3A4"/>
          </p15:clr>
        </p15:guide>
        <p15:guide id="2"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SON, Colette" initials="M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E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1" autoAdjust="0"/>
    <p:restoredTop sz="94660"/>
  </p:normalViewPr>
  <p:slideViewPr>
    <p:cSldViewPr showGuides="1">
      <p:cViewPr>
        <p:scale>
          <a:sx n="76" d="100"/>
          <a:sy n="76" d="100"/>
        </p:scale>
        <p:origin x="-1368" y="12"/>
      </p:cViewPr>
      <p:guideLst>
        <p:guide orient="horz" pos="618"/>
        <p:guide orient="horz" pos="1842"/>
        <p:guide orient="horz" pos="3702"/>
        <p:guide orient="horz" pos="1026"/>
        <p:guide orient="horz" pos="210"/>
        <p:guide orient="horz" pos="754"/>
        <p:guide orient="horz" pos="3748"/>
        <p:guide pos="431"/>
        <p:guide pos="5329"/>
        <p:guide pos="2925"/>
        <p:guide pos="2835"/>
      </p:guideLst>
    </p:cSldViewPr>
  </p:slideViewPr>
  <p:notesTextViewPr>
    <p:cViewPr>
      <p:scale>
        <a:sx n="1" d="1"/>
        <a:sy n="1" d="1"/>
      </p:scale>
      <p:origin x="0" y="0"/>
    </p:cViewPr>
  </p:notesTextViewPr>
  <p:sorterViewPr>
    <p:cViewPr>
      <p:scale>
        <a:sx n="100" d="100"/>
        <a:sy n="100" d="100"/>
      </p:scale>
      <p:origin x="0" y="1290"/>
    </p:cViewPr>
  </p:sorterViewPr>
  <p:notesViewPr>
    <p:cSldViewPr showGuides="1">
      <p:cViewPr varScale="1">
        <p:scale>
          <a:sx n="78" d="100"/>
          <a:sy n="78" d="100"/>
        </p:scale>
        <p:origin x="-3954" y="-96"/>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7599962389224512E-2"/>
          <c:y val="0.19495022233301995"/>
          <c:w val="0.87053836849628774"/>
          <c:h val="0.7243002957963588"/>
        </c:manualLayout>
      </c:layout>
      <c:barChart>
        <c:barDir val="col"/>
        <c:grouping val="stacked"/>
        <c:varyColors val="0"/>
        <c:ser>
          <c:idx val="0"/>
          <c:order val="0"/>
          <c:tx>
            <c:strRef>
              <c:f>'Front page'!$B$2</c:f>
              <c:strCache>
                <c:ptCount val="1"/>
                <c:pt idx="0">
                  <c:v>Statements</c:v>
                </c:pt>
              </c:strCache>
            </c:strRef>
          </c:tx>
          <c:spPr>
            <a:solidFill>
              <a:srgbClr val="407291"/>
            </a:solidFill>
          </c:spPr>
          <c:invertIfNegative val="0"/>
          <c:cat>
            <c:numRef>
              <c:f>'Front page'!$A$3:$A$10</c:f>
              <c:numCache>
                <c:formatCode>General</c:formatCode>
                <c:ptCount val="8"/>
                <c:pt idx="0">
                  <c:v>2010</c:v>
                </c:pt>
                <c:pt idx="1">
                  <c:v>2011</c:v>
                </c:pt>
                <c:pt idx="2">
                  <c:v>2012</c:v>
                </c:pt>
                <c:pt idx="3">
                  <c:v>2013</c:v>
                </c:pt>
                <c:pt idx="4">
                  <c:v>2014</c:v>
                </c:pt>
                <c:pt idx="5">
                  <c:v>2015</c:v>
                </c:pt>
                <c:pt idx="6">
                  <c:v>2016</c:v>
                </c:pt>
                <c:pt idx="7">
                  <c:v>2017</c:v>
                </c:pt>
              </c:numCache>
            </c:numRef>
          </c:cat>
          <c:val>
            <c:numRef>
              <c:f>'Front page'!$B$3:$B$10</c:f>
              <c:numCache>
                <c:formatCode>#,##0</c:formatCode>
                <c:ptCount val="8"/>
                <c:pt idx="0">
                  <c:v>228221</c:v>
                </c:pt>
                <c:pt idx="1">
                  <c:v>229017</c:v>
                </c:pt>
                <c:pt idx="2">
                  <c:v>230156</c:v>
                </c:pt>
                <c:pt idx="3">
                  <c:v>233431</c:v>
                </c:pt>
                <c:pt idx="4">
                  <c:v>237111</c:v>
                </c:pt>
                <c:pt idx="5">
                  <c:v>235980</c:v>
                </c:pt>
                <c:pt idx="6">
                  <c:v>182106</c:v>
                </c:pt>
                <c:pt idx="7">
                  <c:v>112057</c:v>
                </c:pt>
              </c:numCache>
            </c:numRef>
          </c:val>
          <c:extLst xmlns:c16r2="http://schemas.microsoft.com/office/drawing/2015/06/chart">
            <c:ext xmlns:c16="http://schemas.microsoft.com/office/drawing/2014/chart" uri="{C3380CC4-5D6E-409C-BE32-E72D297353CC}">
              <c16:uniqueId val="{00000000-D0BE-4DCA-B47B-71D9F438B7CA}"/>
            </c:ext>
          </c:extLst>
        </c:ser>
        <c:ser>
          <c:idx val="1"/>
          <c:order val="1"/>
          <c:tx>
            <c:strRef>
              <c:f>'Front page'!$C$2</c:f>
              <c:strCache>
                <c:ptCount val="1"/>
                <c:pt idx="0">
                  <c:v>EHC plans</c:v>
                </c:pt>
              </c:strCache>
            </c:strRef>
          </c:tx>
          <c:invertIfNegative val="0"/>
          <c:cat>
            <c:numRef>
              <c:f>'Front page'!$A$3:$A$10</c:f>
              <c:numCache>
                <c:formatCode>General</c:formatCode>
                <c:ptCount val="8"/>
                <c:pt idx="0">
                  <c:v>2010</c:v>
                </c:pt>
                <c:pt idx="1">
                  <c:v>2011</c:v>
                </c:pt>
                <c:pt idx="2">
                  <c:v>2012</c:v>
                </c:pt>
                <c:pt idx="3">
                  <c:v>2013</c:v>
                </c:pt>
                <c:pt idx="4">
                  <c:v>2014</c:v>
                </c:pt>
                <c:pt idx="5">
                  <c:v>2015</c:v>
                </c:pt>
                <c:pt idx="6">
                  <c:v>2016</c:v>
                </c:pt>
                <c:pt idx="7">
                  <c:v>2017</c:v>
                </c:pt>
              </c:numCache>
            </c:numRef>
          </c:cat>
          <c:val>
            <c:numRef>
              <c:f>'Front page'!$C$3:$C$10</c:f>
              <c:numCache>
                <c:formatCode>General</c:formatCode>
                <c:ptCount val="8"/>
                <c:pt idx="5" formatCode="#,##0">
                  <c:v>4203</c:v>
                </c:pt>
                <c:pt idx="6" formatCode="_-* #,##0_-;\-* #,##0_-;_-* &quot;-&quot;??_-;_-@_-">
                  <c:v>74209</c:v>
                </c:pt>
                <c:pt idx="7" formatCode="#,##0">
                  <c:v>175233</c:v>
                </c:pt>
              </c:numCache>
            </c:numRef>
          </c:val>
          <c:extLst xmlns:c16r2="http://schemas.microsoft.com/office/drawing/2015/06/chart">
            <c:ext xmlns:c16="http://schemas.microsoft.com/office/drawing/2014/chart" uri="{C3380CC4-5D6E-409C-BE32-E72D297353CC}">
              <c16:uniqueId val="{00000001-D0BE-4DCA-B47B-71D9F438B7CA}"/>
            </c:ext>
          </c:extLst>
        </c:ser>
        <c:dLbls>
          <c:showLegendKey val="0"/>
          <c:showVal val="0"/>
          <c:showCatName val="0"/>
          <c:showSerName val="0"/>
          <c:showPercent val="0"/>
          <c:showBubbleSize val="0"/>
        </c:dLbls>
        <c:gapWidth val="75"/>
        <c:overlap val="100"/>
        <c:axId val="36854400"/>
        <c:axId val="36868480"/>
      </c:barChart>
      <c:catAx>
        <c:axId val="36854400"/>
        <c:scaling>
          <c:orientation val="minMax"/>
        </c:scaling>
        <c:delete val="0"/>
        <c:axPos val="b"/>
        <c:numFmt formatCode="General" sourceLinked="1"/>
        <c:majorTickMark val="none"/>
        <c:minorTickMark val="none"/>
        <c:tickLblPos val="nextTo"/>
        <c:crossAx val="36868480"/>
        <c:crosses val="autoZero"/>
        <c:auto val="1"/>
        <c:lblAlgn val="ctr"/>
        <c:lblOffset val="100"/>
        <c:noMultiLvlLbl val="0"/>
      </c:catAx>
      <c:valAx>
        <c:axId val="36868480"/>
        <c:scaling>
          <c:orientation val="minMax"/>
          <c:max val="300000"/>
        </c:scaling>
        <c:delete val="0"/>
        <c:axPos val="l"/>
        <c:majorGridlines/>
        <c:numFmt formatCode="#,##0" sourceLinked="0"/>
        <c:majorTickMark val="none"/>
        <c:minorTickMark val="none"/>
        <c:tickLblPos val="nextTo"/>
        <c:spPr>
          <a:ln w="9525">
            <a:noFill/>
          </a:ln>
        </c:spPr>
        <c:txPr>
          <a:bodyPr/>
          <a:lstStyle/>
          <a:p>
            <a:pPr>
              <a:defRPr>
                <a:latin typeface="Arial" panose="020B0604020202020204" pitchFamily="34" charset="0"/>
                <a:cs typeface="Arial" panose="020B0604020202020204" pitchFamily="34" charset="0"/>
              </a:defRPr>
            </a:pPr>
            <a:endParaRPr lang="en-US"/>
          </a:p>
        </c:txPr>
        <c:crossAx val="36854400"/>
        <c:crosses val="autoZero"/>
        <c:crossBetween val="between"/>
      </c:valAx>
    </c:plotArea>
    <c:legend>
      <c:legendPos val="b"/>
      <c:layout>
        <c:manualLayout>
          <c:xMode val="edge"/>
          <c:yMode val="edge"/>
          <c:x val="0.33272368276369824"/>
          <c:y val="7.5800859525093453E-2"/>
          <c:w val="0.27626483847988947"/>
          <c:h val="6.3861129251221407E-2"/>
        </c:manualLayout>
      </c:layout>
      <c:overlay val="0"/>
      <c:txPr>
        <a:bodyPr/>
        <a:lstStyle/>
        <a:p>
          <a:pPr>
            <a:defRPr>
              <a:latin typeface="Arial" panose="020B0604020202020204" pitchFamily="34" charset="0"/>
              <a:cs typeface="Arial" panose="020B0604020202020204" pitchFamily="34" charset="0"/>
            </a:defRPr>
          </a:pPr>
          <a:endParaRPr lang="en-US"/>
        </a:p>
      </c:txPr>
    </c:legend>
    <c:plotVisOnly val="1"/>
    <c:dispBlanksAs val="gap"/>
    <c:showDLblsOverMax val="0"/>
  </c:chart>
  <c:spPr>
    <a:ln>
      <a:noFill/>
    </a:ln>
  </c:spPr>
  <c:txPr>
    <a:bodyPr/>
    <a:lstStyle/>
    <a:p>
      <a:pPr>
        <a:defRPr sz="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20441" y="9446895"/>
            <a:ext cx="1114577" cy="497205"/>
          </a:xfrm>
          <a:prstGeom prst="rect">
            <a:avLst/>
          </a:prstGeom>
        </p:spPr>
        <p:txBody>
          <a:bodyPr vert="horz" lIns="91440" tIns="45720" rIns="91440" bIns="45720" rtlCol="0"/>
          <a:lstStyle>
            <a:lvl1pPr algn="r">
              <a:defRPr sz="1200"/>
            </a:lvl1pPr>
          </a:lstStyle>
          <a:p>
            <a:pPr algn="l"/>
            <a:fld id="{63D1F4A6-7DD5-42E4-9750-A8709F395147}" type="datetimeFigureOut">
              <a:rPr lang="en-GB" smtClean="0"/>
              <a:pPr algn="l"/>
              <a:t>18/01/2018</a:t>
            </a:fld>
            <a:endParaRPr lang="en-GB" dirty="0"/>
          </a:p>
        </p:txBody>
      </p:sp>
      <p:sp>
        <p:nvSpPr>
          <p:cNvPr id="4" name="Footer Placeholder 3"/>
          <p:cNvSpPr>
            <a:spLocks noGrp="1"/>
          </p:cNvSpPr>
          <p:nvPr>
            <p:ph type="ftr" sz="quarter" idx="2"/>
          </p:nvPr>
        </p:nvSpPr>
        <p:spPr>
          <a:xfrm>
            <a:off x="1258888" y="9446895"/>
            <a:ext cx="4859320" cy="497205"/>
          </a:xfrm>
          <a:prstGeom prst="rect">
            <a:avLst/>
          </a:prstGeom>
        </p:spPr>
        <p:txBody>
          <a:bodyPr vert="horz" lIns="91440" tIns="45720" rIns="91440" bIns="45720" rtlCol="0" anchor="t" anchorCtr="0"/>
          <a:lstStyle>
            <a:lvl1pPr algn="l">
              <a:defRPr sz="1200"/>
            </a:lvl1pPr>
          </a:lstStyle>
          <a:p>
            <a:endParaRPr lang="en-GB" dirty="0"/>
          </a:p>
        </p:txBody>
      </p:sp>
      <p:sp>
        <p:nvSpPr>
          <p:cNvPr id="5" name="Slide Number Placeholder 4"/>
          <p:cNvSpPr>
            <a:spLocks noGrp="1"/>
          </p:cNvSpPr>
          <p:nvPr>
            <p:ph type="sldNum" sz="quarter" idx="3"/>
          </p:nvPr>
        </p:nvSpPr>
        <p:spPr>
          <a:xfrm>
            <a:off x="6261124" y="9445169"/>
            <a:ext cx="542914" cy="497205"/>
          </a:xfrm>
          <a:prstGeom prst="rect">
            <a:avLst/>
          </a:prstGeom>
        </p:spPr>
        <p:txBody>
          <a:bodyPr vert="horz" lIns="91440" tIns="45720" rIns="91440" bIns="45720" rtlCol="0" anchor="t" anchorCtr="0"/>
          <a:lstStyle>
            <a:lvl1pPr algn="r">
              <a:defRPr sz="1200"/>
            </a:lvl1pPr>
          </a:lstStyle>
          <a:p>
            <a:fld id="{C5ABB7FA-2627-47C9-9258-FDF90D155C04}" type="slidenum">
              <a:rPr lang="en-GB" smtClean="0"/>
              <a:t>‹#›</a:t>
            </a:fld>
            <a:endParaRPr lang="en-GB" dirty="0"/>
          </a:p>
        </p:txBody>
      </p:sp>
      <p:sp>
        <p:nvSpPr>
          <p:cNvPr id="7" name="Header Placeholder 6"/>
          <p:cNvSpPr>
            <a:spLocks noGrp="1"/>
          </p:cNvSpPr>
          <p:nvPr>
            <p:ph type="hdr" sz="quarter"/>
          </p:nvPr>
        </p:nvSpPr>
        <p:spPr>
          <a:xfrm>
            <a:off x="1544900" y="195219"/>
            <a:ext cx="4716224" cy="548161"/>
          </a:xfrm>
          <a:prstGeom prst="rect">
            <a:avLst/>
          </a:prstGeom>
        </p:spPr>
        <p:txBody>
          <a:bodyPr vert="horz" lIns="91440" tIns="45720" rIns="91440" bIns="45720" rtlCol="0"/>
          <a:lstStyle>
            <a:lvl1pPr algn="l">
              <a:defRPr sz="1200"/>
            </a:lvl1pPr>
          </a:lstStyle>
          <a:p>
            <a:endParaRPr lang="en-GB" dirty="0"/>
          </a:p>
        </p:txBody>
      </p:sp>
      <p:pic>
        <p:nvPicPr>
          <p:cNvPr id="8" name="Picture 7" descr="Department for Education" title="Logo"/>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7199" y="195220"/>
            <a:ext cx="857495" cy="55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9545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30213" y="273050"/>
            <a:ext cx="5873750" cy="440531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7405" y="4723448"/>
            <a:ext cx="5359346" cy="4474845"/>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Date Placeholder 2"/>
          <p:cNvSpPr>
            <a:spLocks noGrp="1"/>
          </p:cNvSpPr>
          <p:nvPr>
            <p:ph type="dt" sz="quarter" idx="1"/>
          </p:nvPr>
        </p:nvSpPr>
        <p:spPr>
          <a:xfrm>
            <a:off x="-20441" y="9446895"/>
            <a:ext cx="1114577" cy="497205"/>
          </a:xfrm>
          <a:prstGeom prst="rect">
            <a:avLst/>
          </a:prstGeom>
        </p:spPr>
        <p:txBody>
          <a:bodyPr vert="horz" lIns="91440" tIns="45720" rIns="91440" bIns="45720" rtlCol="0"/>
          <a:lstStyle>
            <a:lvl1pPr algn="r">
              <a:defRPr sz="1200"/>
            </a:lvl1pPr>
          </a:lstStyle>
          <a:p>
            <a:pPr algn="l"/>
            <a:fld id="{63D1F4A6-7DD5-42E4-9750-A8709F395147}" type="datetimeFigureOut">
              <a:rPr lang="en-GB" smtClean="0"/>
              <a:pPr algn="l"/>
              <a:t>18/01/2018</a:t>
            </a:fld>
            <a:endParaRPr lang="en-GB" dirty="0"/>
          </a:p>
        </p:txBody>
      </p:sp>
      <p:sp>
        <p:nvSpPr>
          <p:cNvPr id="9" name="Footer Placeholder 3"/>
          <p:cNvSpPr>
            <a:spLocks noGrp="1"/>
          </p:cNvSpPr>
          <p:nvPr>
            <p:ph type="ftr" sz="quarter" idx="4"/>
          </p:nvPr>
        </p:nvSpPr>
        <p:spPr>
          <a:xfrm>
            <a:off x="1258888" y="9446895"/>
            <a:ext cx="4859320" cy="497205"/>
          </a:xfrm>
          <a:prstGeom prst="rect">
            <a:avLst/>
          </a:prstGeom>
        </p:spPr>
        <p:txBody>
          <a:bodyPr vert="horz" lIns="91440" tIns="45720" rIns="91440" bIns="45720" rtlCol="0" anchor="t" anchorCtr="0"/>
          <a:lstStyle>
            <a:lvl1pPr algn="l">
              <a:defRPr sz="1200"/>
            </a:lvl1pPr>
          </a:lstStyle>
          <a:p>
            <a:endParaRPr lang="en-GB" dirty="0"/>
          </a:p>
        </p:txBody>
      </p:sp>
      <p:sp>
        <p:nvSpPr>
          <p:cNvPr id="10" name="Slide Number Placeholder 4"/>
          <p:cNvSpPr>
            <a:spLocks noGrp="1"/>
          </p:cNvSpPr>
          <p:nvPr>
            <p:ph type="sldNum" sz="quarter" idx="5"/>
          </p:nvPr>
        </p:nvSpPr>
        <p:spPr>
          <a:xfrm>
            <a:off x="6261124" y="9445169"/>
            <a:ext cx="542914" cy="497205"/>
          </a:xfrm>
          <a:prstGeom prst="rect">
            <a:avLst/>
          </a:prstGeom>
        </p:spPr>
        <p:txBody>
          <a:bodyPr vert="horz" lIns="91440" tIns="45720" rIns="91440" bIns="45720" rtlCol="0" anchor="t" anchorCtr="0"/>
          <a:lstStyle>
            <a:lvl1pPr algn="r">
              <a:defRPr sz="1200"/>
            </a:lvl1pPr>
          </a:lstStyle>
          <a:p>
            <a:fld id="{C5ABB7FA-2627-47C9-9258-FDF90D155C04}" type="slidenum">
              <a:rPr lang="en-GB" smtClean="0"/>
              <a:t>‹#›</a:t>
            </a:fld>
            <a:endParaRPr lang="en-GB" dirty="0"/>
          </a:p>
        </p:txBody>
      </p:sp>
    </p:spTree>
    <p:extLst>
      <p:ext uri="{BB962C8B-B14F-4D97-AF65-F5344CB8AC3E}">
        <p14:creationId xmlns:p14="http://schemas.microsoft.com/office/powerpoint/2010/main" val="675420162"/>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itchFamily="34" charset="0"/>
      <a:buChar char="•"/>
      <a:defRPr sz="1200" b="1" kern="1200">
        <a:solidFill>
          <a:schemeClr val="tx1"/>
        </a:solidFill>
        <a:latin typeface="+mn-lt"/>
        <a:ea typeface="+mn-ea"/>
        <a:cs typeface="+mn-cs"/>
      </a:defRPr>
    </a:lvl1pPr>
    <a:lvl2pPr marL="368300" indent="-171450" algn="l" defTabSz="914400" rtl="0" eaLnBrk="1" latinLnBrk="0" hangingPunct="1">
      <a:buFont typeface="Arial" pitchFamily="34" charset="0"/>
      <a:buChar char="•"/>
      <a:defRPr sz="1200" kern="1200">
        <a:solidFill>
          <a:schemeClr val="tx1"/>
        </a:solidFill>
        <a:latin typeface="+mn-lt"/>
        <a:ea typeface="+mn-ea"/>
        <a:cs typeface="+mn-cs"/>
      </a:defRPr>
    </a:lvl2pPr>
    <a:lvl3pPr marL="533400" indent="-171450" algn="l" defTabSz="914400" rtl="0" eaLnBrk="1" latinLnBrk="0" hangingPunct="1">
      <a:buFont typeface="Arial" pitchFamily="34" charset="0"/>
      <a:buChar char="•"/>
      <a:defRPr sz="1200" kern="1200">
        <a:solidFill>
          <a:schemeClr val="tx1"/>
        </a:solidFill>
        <a:latin typeface="+mn-lt"/>
        <a:ea typeface="+mn-ea"/>
        <a:cs typeface="+mn-cs"/>
      </a:defRPr>
    </a:lvl3pPr>
    <a:lvl4pPr marL="715963" indent="-171450" algn="l" defTabSz="914400" rtl="0" eaLnBrk="1" latinLnBrk="0" hangingPunct="1">
      <a:buFont typeface="Arial" pitchFamily="34" charset="0"/>
      <a:buChar char="•"/>
      <a:defRPr sz="1200" kern="1200">
        <a:solidFill>
          <a:schemeClr val="tx1"/>
        </a:solidFill>
        <a:latin typeface="+mn-lt"/>
        <a:ea typeface="+mn-ea"/>
        <a:cs typeface="+mn-cs"/>
      </a:defRPr>
    </a:lvl4pPr>
    <a:lvl5pPr marL="987425" indent="-174625" algn="l" defTabSz="987425" rtl="0" eaLnBrk="1" latinLnBrk="0" hangingPunct="1">
      <a:buFont typeface="Arial"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p>
        </p:txBody>
      </p:sp>
      <p:sp>
        <p:nvSpPr>
          <p:cNvPr id="92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3D628430-11EC-4ABA-A0EB-619CEE7AECAD}" type="slidenum">
              <a:rPr lang="en-GB" altLang="en-US" smtClean="0">
                <a:latin typeface="Calibri" pitchFamily="34" charset="0"/>
              </a:rPr>
              <a:pPr fontAlgn="base">
                <a:spcBef>
                  <a:spcPct val="0"/>
                </a:spcBef>
                <a:spcAft>
                  <a:spcPct val="0"/>
                </a:spcAft>
                <a:defRPr/>
              </a:pPr>
              <a:t>1</a:t>
            </a:fld>
            <a:endParaRPr lang="en-GB" altLang="en-US" dirty="0" smtClean="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1378187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416987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20148627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endParaRPr lang="en-GB" altLang="en-US" dirty="0" smtClean="0"/>
          </a:p>
        </p:txBody>
      </p:sp>
    </p:spTree>
    <p:extLst>
      <p:ext uri="{BB962C8B-B14F-4D97-AF65-F5344CB8AC3E}">
        <p14:creationId xmlns:p14="http://schemas.microsoft.com/office/powerpoint/2010/main" val="4378082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21907870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29488380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36139089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30153677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40037772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3311927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2764059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5534179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21960395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919614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811173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4254395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1809906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420963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11</a:t>
            </a:fld>
            <a:endParaRPr lang="en-GB" dirty="0"/>
          </a:p>
        </p:txBody>
      </p:sp>
    </p:spTree>
    <p:extLst>
      <p:ext uri="{BB962C8B-B14F-4D97-AF65-F5344CB8AC3E}">
        <p14:creationId xmlns:p14="http://schemas.microsoft.com/office/powerpoint/2010/main" val="2448369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12</a:t>
            </a:fld>
            <a:endParaRPr lang="en-GB" dirty="0"/>
          </a:p>
        </p:txBody>
      </p:sp>
    </p:spTree>
    <p:extLst>
      <p:ext uri="{BB962C8B-B14F-4D97-AF65-F5344CB8AC3E}">
        <p14:creationId xmlns:p14="http://schemas.microsoft.com/office/powerpoint/2010/main" val="1105776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1609345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1075"/>
            <a:ext cx="7772400" cy="1470025"/>
          </a:xfrm>
        </p:spPr>
        <p:txBody>
          <a:bodyPr>
            <a:noAutofit/>
          </a:bodyPr>
          <a:lstStyle>
            <a:lvl1pPr algn="l">
              <a:defRPr lang="en-GB" sz="5400" b="1" kern="1200" noProof="0" dirty="0" smtClean="0">
                <a:solidFill>
                  <a:srgbClr val="104F75"/>
                </a:solidFill>
                <a:latin typeface="+mj-lt"/>
                <a:ea typeface="+mn-ea"/>
                <a:cs typeface="+mn-cs"/>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683568" y="2924944"/>
            <a:ext cx="6400800" cy="1752600"/>
          </a:xfrm>
        </p:spPr>
        <p:txBody>
          <a:bodyPr>
            <a:noAutofit/>
          </a:bodyPr>
          <a:lstStyle>
            <a:lvl1pPr marL="0" indent="0" algn="l">
              <a:buNone/>
              <a:defRPr sz="20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12"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6AD48E23-97F7-418E-9D14-95C3F29A515E}" type="datetime1">
              <a:rPr lang="en-GB" smtClean="0"/>
              <a:t>18/01/2018</a:t>
            </a:fld>
            <a:endParaRPr lang="en-GB" dirty="0"/>
          </a:p>
        </p:txBody>
      </p:sp>
      <p:sp>
        <p:nvSpPr>
          <p:cNvPr id="13"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4"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8722737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8862D977-8232-48A0-BAED-16952324CD02}" type="datetime1">
              <a:rPr lang="en-GB" smtClean="0"/>
              <a:t>18/01/2018</a:t>
            </a:fld>
            <a:endParaRPr lang="en-GB" dirty="0"/>
          </a:p>
        </p:txBody>
      </p:sp>
      <p:sp>
        <p:nvSpPr>
          <p:cNvPr id="6"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7"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5366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2" y="335919"/>
            <a:ext cx="7775575" cy="645155"/>
          </a:xfrm>
        </p:spPr>
        <p:txBody>
          <a:bodyPr vert="horz" lIns="91440" tIns="45720" rIns="91440" bIns="45720" rtlCol="0" anchor="ctr">
            <a:noAutofit/>
          </a:bodyPr>
          <a:lstStyle>
            <a:lvl1pPr>
              <a:defRPr lang="en-GB" dirty="0"/>
            </a:lvl1pPr>
          </a:lstStyle>
          <a:p>
            <a:pPr lvl="0"/>
            <a:r>
              <a:rPr lang="en-US" dirty="0" smtClean="0"/>
              <a:t>Click to edit Master title style</a:t>
            </a:r>
            <a:endParaRPr lang="en-GB" dirty="0"/>
          </a:p>
        </p:txBody>
      </p:sp>
      <p:sp>
        <p:nvSpPr>
          <p:cNvPr id="3" name="Picture Placeholder 2"/>
          <p:cNvSpPr>
            <a:spLocks noGrp="1"/>
          </p:cNvSpPr>
          <p:nvPr>
            <p:ph type="pic" idx="1"/>
          </p:nvPr>
        </p:nvSpPr>
        <p:spPr>
          <a:xfrm>
            <a:off x="1872271" y="1187202"/>
            <a:ext cx="5256584" cy="4112369"/>
          </a:xfrm>
          <a:ln>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63688" y="5445571"/>
            <a:ext cx="5486400" cy="35969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6E79CEA9-AC2C-44FF-9633-B1A6615905A4}" type="datetime1">
              <a:rPr lang="en-GB" smtClean="0"/>
              <a:t>18/01/2018</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3487876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p>
            <a:fld id="{D7EF7985-E883-451A-B64F-FB998B0295B7}" type="datetime1">
              <a:rPr lang="en-GB" smtClean="0"/>
              <a:t>18/01/2018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710375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7775575" cy="647701"/>
          </a:xfrm>
        </p:spPr>
        <p:txBody>
          <a:bodyPr/>
          <a:lstStyle/>
          <a:p>
            <a:r>
              <a:rPr lang="en-US" smtClean="0"/>
              <a:t>Click to edit Master title style</a:t>
            </a:r>
            <a:endParaRPr lang="en-GB"/>
          </a:p>
        </p:txBody>
      </p:sp>
      <p:sp>
        <p:nvSpPr>
          <p:cNvPr id="3" name="Content Placeholder 2"/>
          <p:cNvSpPr>
            <a:spLocks noGrp="1"/>
          </p:cNvSpPr>
          <p:nvPr>
            <p:ph idx="1"/>
          </p:nvPr>
        </p:nvSpPr>
        <p:spPr>
          <a:xfrm>
            <a:off x="684212" y="1196976"/>
            <a:ext cx="7775575" cy="4679949"/>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5D9BB6AC-1BBE-42B9-BBC2-F2D597374387}" type="datetime1">
              <a:rPr lang="en-GB" smtClean="0"/>
              <a:t>18/01/2018</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0175966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8921" y="981075"/>
            <a:ext cx="7775575" cy="1253337"/>
          </a:xfrm>
        </p:spPr>
        <p:txBody>
          <a:bodyPr anchor="t"/>
          <a:lstStyle>
            <a:lvl1pPr algn="l">
              <a:defRPr sz="4000" b="1" cap="none" baseline="0"/>
            </a:lvl1pPr>
          </a:lstStyle>
          <a:p>
            <a:r>
              <a:rPr lang="en-US" dirty="0" smtClean="0"/>
              <a:t>Click to edit Master title style</a:t>
            </a:r>
            <a:endParaRPr lang="en-GB" dirty="0"/>
          </a:p>
        </p:txBody>
      </p:sp>
      <p:sp>
        <p:nvSpPr>
          <p:cNvPr id="3" name="Text Placeholder 2"/>
          <p:cNvSpPr>
            <a:spLocks noGrp="1"/>
          </p:cNvSpPr>
          <p:nvPr>
            <p:ph type="body" idx="1"/>
          </p:nvPr>
        </p:nvSpPr>
        <p:spPr>
          <a:xfrm>
            <a:off x="691109" y="2420888"/>
            <a:ext cx="7775575" cy="1500187"/>
          </a:xfrm>
        </p:spPr>
        <p:txBody>
          <a:bodyPr anchor="t" anchorCtr="0"/>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A26C2D06-8912-465A-831A-7EA1BA036688}" type="datetime1">
              <a:rPr lang="en-GB" smtClean="0"/>
              <a:t>18/01/2018</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0032981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2" y="1196975"/>
            <a:ext cx="3811587"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D062A512-C19A-4621-826D-2046BD3D1C58}" type="datetime1">
              <a:rPr lang="en-GB" smtClean="0"/>
              <a:t>18/01/2018</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4204497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Emphasis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3" y="1196975"/>
            <a:ext cx="3811587" cy="4679950"/>
          </a:xfrm>
        </p:spPr>
        <p:txBody>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1" y="1339474"/>
            <a:ext cx="3811588" cy="830997"/>
          </a:xfrm>
          <a:solidFill>
            <a:srgbClr val="C6E0E4"/>
          </a:solidFill>
          <a:ln>
            <a:solidFill>
              <a:schemeClr val="tx2"/>
            </a:solidFill>
          </a:ln>
        </p:spPr>
        <p:txBody>
          <a:bodyPr vert="horz" lIns="108000" tIns="45720" rIns="91440" bIns="45720" rtlCol="0">
            <a:spAutoFit/>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lang="en-US" dirty="0" smtClean="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89F0E4A4-5AFB-48FA-BD91-102F643DDD09}" type="datetime1">
              <a:rPr lang="en-GB" smtClean="0"/>
              <a:t>18/01/2018</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51180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84213" y="1196975"/>
            <a:ext cx="3813175"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dirty="0" smtClean="0"/>
              <a:t>Click to edit Master text styles</a:t>
            </a:r>
          </a:p>
        </p:txBody>
      </p:sp>
      <p:sp>
        <p:nvSpPr>
          <p:cNvPr id="4" name="Content Placeholder 3"/>
          <p:cNvSpPr>
            <a:spLocks noGrp="1"/>
          </p:cNvSpPr>
          <p:nvPr>
            <p:ph sz="half" idx="2"/>
          </p:nvPr>
        </p:nvSpPr>
        <p:spPr>
          <a:xfrm>
            <a:off x="684213" y="1845072"/>
            <a:ext cx="3813175"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6" y="1196975"/>
            <a:ext cx="3814763"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dirty="0" smtClean="0"/>
              <a:t>Click to edit Master text styles</a:t>
            </a:r>
          </a:p>
        </p:txBody>
      </p:sp>
      <p:sp>
        <p:nvSpPr>
          <p:cNvPr id="6" name="Content Placeholder 5"/>
          <p:cNvSpPr>
            <a:spLocks noGrp="1"/>
          </p:cNvSpPr>
          <p:nvPr>
            <p:ph sz="quarter" idx="4"/>
          </p:nvPr>
        </p:nvSpPr>
        <p:spPr>
          <a:xfrm>
            <a:off x="4645026" y="1845072"/>
            <a:ext cx="3814763"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54A37FC1-DDAD-4899-9F56-D2CC223E8119}" type="datetime1">
              <a:rPr lang="en-GB" smtClean="0"/>
              <a:t>18/01/2018</a:t>
            </a:fld>
            <a:endParaRPr lang="en-GB" dirty="0"/>
          </a:p>
        </p:txBody>
      </p:sp>
      <p:sp>
        <p:nvSpPr>
          <p:cNvPr id="11" name="Footer Placeholder 4"/>
          <p:cNvSpPr>
            <a:spLocks noGrp="1"/>
          </p:cNvSpPr>
          <p:nvPr>
            <p:ph type="ftr" sz="quarter" idx="11"/>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2" name="Slide Number Placeholder 5"/>
          <p:cNvSpPr>
            <a:spLocks noGrp="1"/>
          </p:cNvSpPr>
          <p:nvPr>
            <p:ph type="sldNum" sz="quarter" idx="12"/>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822229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with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684212" y="1196975"/>
            <a:ext cx="3811587" cy="4752976"/>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752976"/>
          </a:xfrm>
          <a:ln>
            <a:solidFill>
              <a:schemeClr val="tx2"/>
            </a:solidFill>
          </a:ln>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C6BB681F-E930-4373-B015-9DCECD08D4BE}" type="datetime1">
              <a:rPr lang="en-GB" smtClean="0"/>
              <a:t>18/01/2018</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796261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6"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30A9235B-3A84-40B8-A17D-A6C6417189BE}" type="datetime1">
              <a:rPr lang="en-GB" smtClean="0"/>
              <a:t>18/01/2018</a:t>
            </a:fld>
            <a:endParaRPr lang="en-GB" dirty="0"/>
          </a:p>
        </p:txBody>
      </p:sp>
      <p:sp>
        <p:nvSpPr>
          <p:cNvPr id="7"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8"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476900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4213" y="332656"/>
            <a:ext cx="7775575" cy="648419"/>
          </a:xfrm>
          <a:prstGeom prst="rect">
            <a:avLst/>
          </a:prstGeom>
        </p:spPr>
        <p:txBody>
          <a:bodyPr vert="horz" lIns="91440" tIns="45720" rIns="91440" bIns="45720" rtlCol="0" anchor="ctr">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684212" y="1196976"/>
            <a:ext cx="7775575" cy="4679949"/>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EA09FED1-9755-4B3C-BA26-3F66499A7052}" type="datetime1">
              <a:rPr lang="en-GB" smtClean="0"/>
              <a:t>18/01/2018</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pic>
        <p:nvPicPr>
          <p:cNvPr id="10" name="Picture 9" descr="Department for Education" title="Logo"/>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84213" y="5937814"/>
            <a:ext cx="1296194" cy="761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834683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8" r:id="rId6"/>
    <p:sldLayoutId id="2147483653" r:id="rId7"/>
    <p:sldLayoutId id="2147483659" r:id="rId8"/>
    <p:sldLayoutId id="2147483654" r:id="rId9"/>
    <p:sldLayoutId id="2147483655" r:id="rId10"/>
    <p:sldLayoutId id="2147483657" r:id="rId11"/>
  </p:sldLayoutIdLst>
  <p:hf hdr="0" ftr="0" dt="0"/>
  <p:txStyles>
    <p:titleStyle>
      <a:lvl1pPr algn="l" defTabSz="914400" rtl="0" eaLnBrk="1" latinLnBrk="0" hangingPunct="1">
        <a:spcBef>
          <a:spcPct val="0"/>
        </a:spcBef>
        <a:buNone/>
        <a:defRPr lang="en-GB" sz="3200" b="1" kern="1200" dirty="0">
          <a:solidFill>
            <a:srgbClr val="104F75"/>
          </a:solidFill>
          <a:latin typeface="+mj-lt"/>
          <a:ea typeface="+mj-ea"/>
          <a:cs typeface="+mj-cs"/>
        </a:defRPr>
      </a:lvl1pPr>
    </p:titleStyle>
    <p:bodyStyle>
      <a:lvl1pPr marL="342900" indent="-342900" algn="l" defTabSz="914400" rtl="0" eaLnBrk="1" latinLnBrk="0" hangingPunct="1">
        <a:lnSpc>
          <a:spcPct val="120000"/>
        </a:lnSpc>
        <a:spcBef>
          <a:spcPts val="0"/>
        </a:spcBef>
        <a:spcAft>
          <a:spcPts val="600"/>
        </a:spcAft>
        <a:buClr>
          <a:schemeClr val="tx2"/>
        </a:buClr>
        <a:buFont typeface="Wingdings" pitchFamily="2" charset="2"/>
        <a:buChar char="§"/>
        <a:defRPr sz="2000" b="1" kern="1200">
          <a:solidFill>
            <a:schemeClr val="tx1"/>
          </a:solidFill>
          <a:latin typeface="+mn-lt"/>
          <a:ea typeface="+mn-ea"/>
          <a:cs typeface="+mn-cs"/>
        </a:defRPr>
      </a:lvl1pPr>
      <a:lvl2pPr marL="742950" indent="-28575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gov.uk/government/uploads/system/uploads/attachment_data/file/664855/Transforming_children_and_young_people_s_mental_health_provision.pdf"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gov.uk/government/publications/education-health-and-care-plans-parents-and-young-people-survey" TargetMode="Externa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40725" y="525041"/>
            <a:ext cx="8677596" cy="1470025"/>
          </a:xfrm>
        </p:spPr>
        <p:txBody>
          <a:bodyPr rtlCol="0"/>
          <a:lstStyle/>
          <a:p>
            <a:pPr algn="ctr"/>
            <a:r>
              <a:rPr sz="4400" dirty="0"/>
              <a:t/>
            </a:r>
            <a:br>
              <a:rPr sz="4400" dirty="0"/>
            </a:br>
            <a:r>
              <a:rPr lang="en-GB" sz="3600" b="0" dirty="0"/>
              <a:t/>
            </a:r>
            <a:br>
              <a:rPr lang="en-GB" sz="3600" b="0" dirty="0"/>
            </a:br>
            <a:r>
              <a:rPr lang="en-GB" sz="4000" b="0" dirty="0"/>
              <a:t>Implementing the SEND Reforms – Moving on post-April 2018</a:t>
            </a:r>
            <a:br>
              <a:rPr lang="en-GB" sz="4000" b="0" dirty="0"/>
            </a:br>
            <a:r>
              <a:rPr lang="en-GB" b="0" dirty="0"/>
              <a:t>	</a:t>
            </a:r>
            <a:br>
              <a:rPr lang="en-GB" b="0" dirty="0"/>
            </a:br>
            <a:r>
              <a:rPr lang="en-GB" sz="3200" b="0" dirty="0"/>
              <a:t>	</a:t>
            </a:r>
            <a:r>
              <a:rPr lang="en-GB" sz="3600" b="0" dirty="0"/>
              <a:t/>
            </a:r>
            <a:br>
              <a:rPr lang="en-GB" sz="3600" b="0" dirty="0"/>
            </a:br>
            <a:endParaRPr sz="3600" b="0" dirty="0">
              <a:solidFill>
                <a:schemeClr val="tx1"/>
              </a:solidFill>
            </a:endParaRPr>
          </a:p>
        </p:txBody>
      </p:sp>
      <p:sp>
        <p:nvSpPr>
          <p:cNvPr id="2051" name="Subtitle 4"/>
          <p:cNvSpPr>
            <a:spLocks noGrp="1"/>
          </p:cNvSpPr>
          <p:nvPr>
            <p:ph type="subTitle" idx="1"/>
          </p:nvPr>
        </p:nvSpPr>
        <p:spPr>
          <a:xfrm>
            <a:off x="898577" y="3429000"/>
            <a:ext cx="8101016" cy="1752600"/>
          </a:xfrm>
        </p:spPr>
        <p:txBody>
          <a:bodyPr/>
          <a:lstStyle/>
          <a:p>
            <a:pPr eaLnBrk="1" hangingPunct="1"/>
            <a:endParaRPr lang="en-GB" altLang="en-US" dirty="0" smtClean="0">
              <a:latin typeface="Arial" charset="0"/>
              <a:cs typeface="Arial" charset="0"/>
            </a:endParaRPr>
          </a:p>
          <a:p>
            <a:pPr algn="ctr"/>
            <a:endParaRPr lang="en-GB" altLang="en-US" b="0" dirty="0" smtClean="0">
              <a:latin typeface="Arial" charset="0"/>
              <a:cs typeface="Arial" charset="0"/>
            </a:endParaRPr>
          </a:p>
          <a:p>
            <a:pPr algn="ctr"/>
            <a:r>
              <a:rPr lang="en-GB" b="0" dirty="0"/>
              <a:t>South and West Association of Leaders in Special Schools </a:t>
            </a:r>
            <a:r>
              <a:rPr lang="en-GB" b="0" dirty="0" smtClean="0"/>
              <a:t>(SWALLS)</a:t>
            </a:r>
            <a:endParaRPr lang="en-GB" b="0" dirty="0"/>
          </a:p>
          <a:p>
            <a:pPr algn="ctr"/>
            <a:r>
              <a:rPr lang="en-GB" b="0" dirty="0"/>
              <a:t>Principals’ / Headteachers’ Conference Programme</a:t>
            </a:r>
          </a:p>
          <a:p>
            <a:pPr algn="ctr"/>
            <a:r>
              <a:rPr lang="en-GB" b="0" dirty="0"/>
              <a:t>The Grand Hotel, </a:t>
            </a:r>
            <a:r>
              <a:rPr lang="en-GB" b="0" dirty="0" smtClean="0"/>
              <a:t>Torquay, 25 January </a:t>
            </a:r>
            <a:r>
              <a:rPr lang="en-GB" b="0" dirty="0"/>
              <a:t>2018</a:t>
            </a:r>
            <a:endParaRPr lang="en-GB" sz="2400" b="0" dirty="0"/>
          </a:p>
        </p:txBody>
      </p:sp>
      <p:sp>
        <p:nvSpPr>
          <p:cNvPr id="2052" name="Rectangle 1"/>
          <p:cNvSpPr>
            <a:spLocks noChangeArrowheads="1"/>
          </p:cNvSpPr>
          <p:nvPr/>
        </p:nvSpPr>
        <p:spPr bwMode="auto">
          <a:xfrm>
            <a:off x="1547661" y="5887866"/>
            <a:ext cx="6481763"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120000"/>
              </a:lnSpc>
              <a:spcAft>
                <a:spcPts val="600"/>
              </a:spcAft>
              <a:buClr>
                <a:schemeClr val="tx2"/>
              </a:buClr>
              <a:buFont typeface="Wingdings" pitchFamily="2" charset="2"/>
              <a:buChar char="§"/>
              <a:defRPr sz="2000" b="1">
                <a:solidFill>
                  <a:schemeClr val="tx1"/>
                </a:solidFill>
                <a:latin typeface="Arial" charset="0"/>
              </a:defRPr>
            </a:lvl1pPr>
            <a:lvl2pPr marL="742950" indent="-285750" eaLnBrk="0" hangingPunct="0">
              <a:lnSpc>
                <a:spcPct val="120000"/>
              </a:lnSpc>
              <a:spcAft>
                <a:spcPts val="600"/>
              </a:spcAft>
              <a:buClr>
                <a:schemeClr val="tx2"/>
              </a:buClr>
              <a:buFont typeface="Wingdings" pitchFamily="2" charset="2"/>
              <a:buChar char="§"/>
              <a:defRPr sz="2000">
                <a:solidFill>
                  <a:schemeClr val="tx1"/>
                </a:solidFill>
                <a:latin typeface="Arial" charset="0"/>
              </a:defRPr>
            </a:lvl2pPr>
            <a:lvl3pPr marL="1143000" indent="-228600" eaLnBrk="0" hangingPunct="0">
              <a:lnSpc>
                <a:spcPct val="120000"/>
              </a:lnSpc>
              <a:spcAft>
                <a:spcPts val="600"/>
              </a:spcAft>
              <a:buClr>
                <a:schemeClr val="tx2"/>
              </a:buClr>
              <a:buFont typeface="Wingdings" pitchFamily="2" charset="2"/>
              <a:buChar char="§"/>
              <a:defRPr sz="2000">
                <a:solidFill>
                  <a:schemeClr val="tx1"/>
                </a:solidFill>
                <a:latin typeface="Arial" charset="0"/>
              </a:defRPr>
            </a:lvl3pPr>
            <a:lvl4pPr marL="1600200" indent="-228600" eaLnBrk="0" hangingPunct="0">
              <a:lnSpc>
                <a:spcPct val="120000"/>
              </a:lnSpc>
              <a:spcAft>
                <a:spcPts val="600"/>
              </a:spcAft>
              <a:buClr>
                <a:schemeClr val="tx2"/>
              </a:buClr>
              <a:buFont typeface="Wingdings" pitchFamily="2" charset="2"/>
              <a:buChar char="§"/>
              <a:defRPr sz="1600">
                <a:solidFill>
                  <a:schemeClr val="tx1"/>
                </a:solidFill>
                <a:latin typeface="Arial" charset="0"/>
              </a:defRPr>
            </a:lvl4pPr>
            <a:lvl5pPr marL="2057400" indent="-228600" eaLnBrk="0" hangingPunct="0">
              <a:lnSpc>
                <a:spcPct val="120000"/>
              </a:lnSpc>
              <a:spcAft>
                <a:spcPts val="600"/>
              </a:spcAft>
              <a:buClr>
                <a:schemeClr val="tx2"/>
              </a:buClr>
              <a:buFont typeface="Wingdings" pitchFamily="2" charset="2"/>
              <a:buChar char="§"/>
              <a:defRPr sz="1600">
                <a:solidFill>
                  <a:schemeClr val="tx1"/>
                </a:solidFill>
                <a:latin typeface="Arial" charset="0"/>
              </a:defRPr>
            </a:lvl5pPr>
            <a:lvl6pPr marL="2514600" indent="-228600" eaLnBrk="0" fontAlgn="base" hangingPunct="0">
              <a:lnSpc>
                <a:spcPct val="120000"/>
              </a:lnSpc>
              <a:spcBef>
                <a:spcPct val="0"/>
              </a:spcBef>
              <a:spcAft>
                <a:spcPts val="600"/>
              </a:spcAft>
              <a:buClr>
                <a:schemeClr val="tx2"/>
              </a:buClr>
              <a:buFont typeface="Wingdings" pitchFamily="2" charset="2"/>
              <a:buChar char="§"/>
              <a:defRPr sz="1600">
                <a:solidFill>
                  <a:schemeClr val="tx1"/>
                </a:solidFill>
                <a:latin typeface="Arial" charset="0"/>
              </a:defRPr>
            </a:lvl6pPr>
            <a:lvl7pPr marL="2971800" indent="-228600" eaLnBrk="0" fontAlgn="base" hangingPunct="0">
              <a:lnSpc>
                <a:spcPct val="120000"/>
              </a:lnSpc>
              <a:spcBef>
                <a:spcPct val="0"/>
              </a:spcBef>
              <a:spcAft>
                <a:spcPts val="600"/>
              </a:spcAft>
              <a:buClr>
                <a:schemeClr val="tx2"/>
              </a:buClr>
              <a:buFont typeface="Wingdings" pitchFamily="2" charset="2"/>
              <a:buChar char="§"/>
              <a:defRPr sz="1600">
                <a:solidFill>
                  <a:schemeClr val="tx1"/>
                </a:solidFill>
                <a:latin typeface="Arial" charset="0"/>
              </a:defRPr>
            </a:lvl7pPr>
            <a:lvl8pPr marL="3429000" indent="-228600" eaLnBrk="0" fontAlgn="base" hangingPunct="0">
              <a:lnSpc>
                <a:spcPct val="120000"/>
              </a:lnSpc>
              <a:spcBef>
                <a:spcPct val="0"/>
              </a:spcBef>
              <a:spcAft>
                <a:spcPts val="600"/>
              </a:spcAft>
              <a:buClr>
                <a:schemeClr val="tx2"/>
              </a:buClr>
              <a:buFont typeface="Wingdings" pitchFamily="2" charset="2"/>
              <a:buChar char="§"/>
              <a:defRPr sz="1600">
                <a:solidFill>
                  <a:schemeClr val="tx1"/>
                </a:solidFill>
                <a:latin typeface="Arial" charset="0"/>
              </a:defRPr>
            </a:lvl8pPr>
            <a:lvl9pPr marL="3886200" indent="-228600" eaLnBrk="0" fontAlgn="base" hangingPunct="0">
              <a:lnSpc>
                <a:spcPct val="120000"/>
              </a:lnSpc>
              <a:spcBef>
                <a:spcPct val="0"/>
              </a:spcBef>
              <a:spcAft>
                <a:spcPts val="600"/>
              </a:spcAft>
              <a:buClr>
                <a:schemeClr val="tx2"/>
              </a:buClr>
              <a:buFont typeface="Wingdings" pitchFamily="2" charset="2"/>
              <a:buChar char="§"/>
              <a:defRPr sz="1600">
                <a:solidFill>
                  <a:schemeClr val="tx1"/>
                </a:solidFill>
                <a:latin typeface="Arial" charset="0"/>
              </a:defRPr>
            </a:lvl9pPr>
          </a:lstStyle>
          <a:p>
            <a:pPr algn="ctr" eaLnBrk="1" hangingPunct="1">
              <a:lnSpc>
                <a:spcPct val="100000"/>
              </a:lnSpc>
              <a:spcBef>
                <a:spcPct val="50000"/>
              </a:spcBef>
              <a:spcAft>
                <a:spcPct val="0"/>
              </a:spcAft>
              <a:buClrTx/>
              <a:buFontTx/>
              <a:buNone/>
            </a:pPr>
            <a:r>
              <a:rPr lang="en-GB" altLang="en-US" sz="1800" b="0" dirty="0"/>
              <a:t>André Imich, </a:t>
            </a:r>
            <a:endParaRPr lang="en-GB" altLang="en-US" sz="1800" b="0" dirty="0" smtClean="0"/>
          </a:p>
          <a:p>
            <a:pPr algn="ctr" eaLnBrk="1" hangingPunct="1">
              <a:lnSpc>
                <a:spcPct val="100000"/>
              </a:lnSpc>
              <a:spcBef>
                <a:spcPct val="50000"/>
              </a:spcBef>
              <a:spcAft>
                <a:spcPct val="0"/>
              </a:spcAft>
              <a:buClrTx/>
              <a:buFontTx/>
              <a:buNone/>
            </a:pPr>
            <a:r>
              <a:rPr lang="en-GB" altLang="en-US" sz="1800" b="0" dirty="0" smtClean="0"/>
              <a:t>SEN </a:t>
            </a:r>
            <a:r>
              <a:rPr lang="en-GB" altLang="en-US" sz="1800" b="0" dirty="0"/>
              <a:t>and Disability Professional Adviser, DfE</a:t>
            </a:r>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4" y="1916832"/>
            <a:ext cx="5905696" cy="21856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65788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189011"/>
            <a:ext cx="7775575" cy="647701"/>
          </a:xfrm>
        </p:spPr>
        <p:txBody>
          <a:bodyPr/>
          <a:lstStyle/>
          <a:p>
            <a:r>
              <a:rPr lang="en-GB" b="0" dirty="0" smtClean="0"/>
              <a:t>Statements of SEN – post March 2018</a:t>
            </a:r>
            <a:endParaRPr lang="en-GB" b="0" dirty="0"/>
          </a:p>
        </p:txBody>
      </p:sp>
      <p:sp>
        <p:nvSpPr>
          <p:cNvPr id="3" name="Content Placeholder 2"/>
          <p:cNvSpPr>
            <a:spLocks noGrp="1"/>
          </p:cNvSpPr>
          <p:nvPr>
            <p:ph idx="1"/>
          </p:nvPr>
        </p:nvSpPr>
        <p:spPr>
          <a:xfrm>
            <a:off x="575878" y="836712"/>
            <a:ext cx="7992244" cy="4679949"/>
          </a:xfrm>
        </p:spPr>
        <p:txBody>
          <a:bodyPr/>
          <a:lstStyle/>
          <a:p>
            <a:r>
              <a:rPr lang="en-GB" b="0" dirty="0"/>
              <a:t>Good progress is being made on transfers from Statements to EHC Plans</a:t>
            </a:r>
            <a:r>
              <a:rPr lang="en-GB" b="0" dirty="0" smtClean="0"/>
              <a:t>– </a:t>
            </a:r>
            <a:r>
              <a:rPr lang="en-GB" b="0" dirty="0"/>
              <a:t>at Jan 2017, EHC Plans made up 61% of the stock of all statutory </a:t>
            </a:r>
            <a:r>
              <a:rPr lang="en-GB" b="0" dirty="0" smtClean="0"/>
              <a:t>plans.</a:t>
            </a:r>
            <a:endParaRPr lang="en-GB" b="0" dirty="0"/>
          </a:p>
          <a:p>
            <a:r>
              <a:rPr lang="en-GB" b="0" dirty="0" smtClean="0"/>
              <a:t>“Any </a:t>
            </a:r>
            <a:r>
              <a:rPr lang="en-GB" b="0" dirty="0"/>
              <a:t>statement of SEN for which a transfer review has not been completed by 31 March 2018 will continue to remain in force from 1 April 2018, until a transfer review has been completed and a decision is made about future provision. This ensures that children and young people who have statements, for which a review has not been completed by 31 March 2018, do not lose support. For these children and young people, </a:t>
            </a:r>
            <a:r>
              <a:rPr lang="en-GB" b="0" dirty="0" smtClean="0"/>
              <a:t>LAs </a:t>
            </a:r>
            <a:r>
              <a:rPr lang="en-GB" b="0" dirty="0"/>
              <a:t>will remain responsible for ensuring that provision in their statements is </a:t>
            </a:r>
            <a:r>
              <a:rPr lang="en-GB" b="0" dirty="0" smtClean="0"/>
              <a:t>met”. </a:t>
            </a:r>
            <a:r>
              <a:rPr lang="en-GB" b="0" i="1" dirty="0" smtClean="0"/>
              <a:t>(Minister Goodwill, letter to LAs, 12 Sept 2017). </a:t>
            </a:r>
          </a:p>
          <a:p>
            <a:r>
              <a:rPr lang="en-GB" b="0" dirty="0"/>
              <a:t>The statement </a:t>
            </a:r>
            <a:r>
              <a:rPr lang="en-GB" b="0" i="1" dirty="0"/>
              <a:t>as a whole</a:t>
            </a:r>
            <a:r>
              <a:rPr lang="en-GB" b="0" dirty="0"/>
              <a:t> continues to apply as per the </a:t>
            </a:r>
            <a:r>
              <a:rPr lang="en-GB" b="0" dirty="0" smtClean="0"/>
              <a:t>Education Act </a:t>
            </a:r>
            <a:r>
              <a:rPr lang="en-GB" b="0" dirty="0"/>
              <a:t>1996 </a:t>
            </a:r>
            <a:r>
              <a:rPr lang="en-GB" b="0" i="1" dirty="0" smtClean="0"/>
              <a:t>(s11 - Transition and Savings Provisions 2014) </a:t>
            </a:r>
            <a:r>
              <a:rPr lang="en-GB" b="0" dirty="0" smtClean="0"/>
              <a:t>until the transfer process has been completed.</a:t>
            </a:r>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10</a:t>
            </a:fld>
            <a:endParaRPr lang="en-GB" dirty="0"/>
          </a:p>
        </p:txBody>
      </p:sp>
    </p:spTree>
    <p:extLst>
      <p:ext uri="{BB962C8B-B14F-4D97-AF65-F5344CB8AC3E}">
        <p14:creationId xmlns:p14="http://schemas.microsoft.com/office/powerpoint/2010/main" val="20851188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Single route of redress national </a:t>
            </a:r>
            <a:r>
              <a:rPr lang="en-GB" b="0" dirty="0" smtClean="0"/>
              <a:t>trial (I)</a:t>
            </a:r>
            <a:endParaRPr lang="en-GB" b="0" dirty="0"/>
          </a:p>
        </p:txBody>
      </p:sp>
      <p:sp>
        <p:nvSpPr>
          <p:cNvPr id="3" name="Content Placeholder 2"/>
          <p:cNvSpPr>
            <a:spLocks noGrp="1"/>
          </p:cNvSpPr>
          <p:nvPr>
            <p:ph idx="1"/>
          </p:nvPr>
        </p:nvSpPr>
        <p:spPr>
          <a:xfrm>
            <a:off x="719287" y="1196752"/>
            <a:ext cx="7775575" cy="4679949"/>
          </a:xfrm>
        </p:spPr>
        <p:txBody>
          <a:bodyPr/>
          <a:lstStyle/>
          <a:p>
            <a:r>
              <a:rPr lang="en-GB" sz="2400" b="0" dirty="0" smtClean="0">
                <a:latin typeface="+mj-lt"/>
              </a:rPr>
              <a:t>Two </a:t>
            </a:r>
            <a:r>
              <a:rPr lang="en-GB" sz="2400" b="0" dirty="0">
                <a:latin typeface="+mj-lt"/>
              </a:rPr>
              <a:t>year </a:t>
            </a:r>
            <a:r>
              <a:rPr lang="en-GB" sz="2400" b="0" dirty="0" smtClean="0">
                <a:latin typeface="+mj-lt"/>
              </a:rPr>
              <a:t>trial </a:t>
            </a:r>
            <a:r>
              <a:rPr lang="en-GB" sz="2400" b="0" dirty="0">
                <a:latin typeface="+mj-lt"/>
              </a:rPr>
              <a:t>expanding the powers of the First-tier Tribunal SEND </a:t>
            </a:r>
            <a:r>
              <a:rPr lang="en-GB" sz="2400" b="0" dirty="0" smtClean="0">
                <a:latin typeface="+mj-lt"/>
              </a:rPr>
              <a:t>to make recommendations </a:t>
            </a:r>
            <a:r>
              <a:rPr lang="en-GB" sz="2400" b="0" dirty="0">
                <a:latin typeface="+mj-lt"/>
              </a:rPr>
              <a:t>about the health and social care aspects of EHC plans </a:t>
            </a:r>
          </a:p>
          <a:p>
            <a:r>
              <a:rPr lang="en-GB" sz="2400" b="0" dirty="0" smtClean="0">
                <a:latin typeface="+mj-lt"/>
              </a:rPr>
              <a:t>Will </a:t>
            </a:r>
            <a:r>
              <a:rPr lang="en-GB" sz="2400" b="0" dirty="0">
                <a:latin typeface="+mj-lt"/>
              </a:rPr>
              <a:t>apply to LA decisions and EHC plans </a:t>
            </a:r>
            <a:r>
              <a:rPr lang="en-GB" sz="2400" b="0" dirty="0" smtClean="0">
                <a:latin typeface="+mj-lt"/>
              </a:rPr>
              <a:t>issued or amended </a:t>
            </a:r>
            <a:r>
              <a:rPr lang="en-GB" sz="2400" b="0" dirty="0">
                <a:latin typeface="+mj-lt"/>
              </a:rPr>
              <a:t>from 3 April 2018 </a:t>
            </a:r>
            <a:endParaRPr lang="en-GB" sz="2400" b="0" dirty="0" smtClean="0">
              <a:latin typeface="+mj-lt"/>
            </a:endParaRPr>
          </a:p>
          <a:p>
            <a:r>
              <a:rPr lang="en-GB" sz="2400" b="0" dirty="0" smtClean="0">
                <a:latin typeface="+mj-lt"/>
              </a:rPr>
              <a:t>Will apply to all </a:t>
            </a:r>
            <a:r>
              <a:rPr lang="en-GB" sz="2400" b="0" dirty="0">
                <a:latin typeface="+mj-lt"/>
              </a:rPr>
              <a:t>LAs and CCGs</a:t>
            </a:r>
          </a:p>
          <a:p>
            <a:r>
              <a:rPr lang="en-GB" sz="2400" b="0" dirty="0" smtClean="0">
                <a:latin typeface="+mj-lt"/>
              </a:rPr>
              <a:t>Must be part of </a:t>
            </a:r>
            <a:r>
              <a:rPr lang="en-GB" sz="2400" b="0" dirty="0">
                <a:latin typeface="+mj-lt"/>
              </a:rPr>
              <a:t>an </a:t>
            </a:r>
            <a:r>
              <a:rPr lang="en-GB" sz="2400" b="0" dirty="0" smtClean="0">
                <a:latin typeface="+mj-lt"/>
              </a:rPr>
              <a:t>appeal about SEN</a:t>
            </a:r>
          </a:p>
          <a:p>
            <a:r>
              <a:rPr lang="en-GB" sz="2400" b="0" dirty="0" smtClean="0">
                <a:latin typeface="+mj-lt"/>
              </a:rPr>
              <a:t>Families can continue to pursue other complaint routes</a:t>
            </a:r>
          </a:p>
          <a:p>
            <a:endParaRPr lang="en-GB" sz="2400" b="0" dirty="0" smtClean="0"/>
          </a:p>
          <a:p>
            <a:endParaRPr lang="en-GB" sz="2400" b="0" dirty="0"/>
          </a:p>
          <a:p>
            <a:endParaRPr lang="en-GB" sz="2400" b="0" dirty="0" smtClean="0"/>
          </a:p>
          <a:p>
            <a:endParaRPr lang="en-GB" sz="2400" b="0" dirty="0"/>
          </a:p>
          <a:p>
            <a:endParaRPr lang="en-GB" sz="2400" b="0" dirty="0" smtClean="0"/>
          </a:p>
          <a:p>
            <a:endParaRPr lang="en-GB" sz="2400" b="0" dirty="0"/>
          </a:p>
          <a:p>
            <a:endParaRPr lang="en-GB" sz="2400" b="0" dirty="0" smtClean="0"/>
          </a:p>
          <a:p>
            <a:endParaRPr lang="en-GB" sz="2400" b="0" dirty="0"/>
          </a:p>
          <a:p>
            <a:endParaRPr lang="en-GB" sz="2400" b="0" dirty="0" smtClean="0"/>
          </a:p>
          <a:p>
            <a:endParaRPr lang="en-GB" sz="2400" b="0" dirty="0"/>
          </a:p>
          <a:p>
            <a:endParaRPr lang="en-GB" sz="2400" b="0" dirty="0" smtClean="0"/>
          </a:p>
          <a:p>
            <a:endParaRPr lang="en-GB" sz="2400" b="0" dirty="0"/>
          </a:p>
          <a:p>
            <a:endParaRPr lang="en-GB" sz="2400" b="0" dirty="0" smtClean="0"/>
          </a:p>
          <a:p>
            <a:endParaRPr lang="en-GB" sz="2400" b="0" dirty="0"/>
          </a:p>
          <a:p>
            <a:endParaRPr lang="en-GB" sz="2400" b="0" dirty="0" smtClean="0"/>
          </a:p>
          <a:p>
            <a:endParaRPr lang="en-GB" sz="2400" b="0" dirty="0"/>
          </a:p>
          <a:p>
            <a:endParaRPr lang="en-GB" sz="2400" b="0" dirty="0" smtClean="0"/>
          </a:p>
          <a:p>
            <a:endParaRPr lang="en-GB" sz="2400" b="0" dirty="0"/>
          </a:p>
          <a:p>
            <a:endParaRPr lang="en-GB" sz="2400" b="0" dirty="0" smtClean="0"/>
          </a:p>
          <a:p>
            <a:endParaRPr lang="en-GB" sz="2400" b="0" dirty="0"/>
          </a:p>
          <a:p>
            <a:endParaRPr lang="en-GB" sz="2400" b="0" dirty="0" smtClean="0"/>
          </a:p>
          <a:p>
            <a:endParaRPr lang="en-GB" sz="2400" b="0" dirty="0"/>
          </a:p>
          <a:p>
            <a:endParaRPr lang="en-GB" sz="2400" b="0" dirty="0" smtClean="0"/>
          </a:p>
          <a:p>
            <a:endParaRPr lang="en-GB" sz="2400" b="0" dirty="0"/>
          </a:p>
          <a:p>
            <a:endParaRPr lang="en-GB" sz="2400" b="0" dirty="0" smtClean="0"/>
          </a:p>
          <a:p>
            <a:endParaRPr lang="en-GB" sz="2400" b="0" dirty="0"/>
          </a:p>
          <a:p>
            <a:endParaRPr lang="en-GB" sz="2400" b="0" dirty="0" smtClean="0"/>
          </a:p>
          <a:p>
            <a:endParaRPr lang="en-GB" sz="2400" b="0" dirty="0"/>
          </a:p>
          <a:p>
            <a:endParaRPr lang="en-GB" sz="2400" b="0" dirty="0" smtClean="0"/>
          </a:p>
          <a:p>
            <a:endParaRPr lang="en-GB" sz="2400" b="0" dirty="0"/>
          </a:p>
          <a:p>
            <a:endParaRPr lang="en-GB" sz="2400" b="0" dirty="0" smtClean="0"/>
          </a:p>
          <a:p>
            <a:endParaRPr lang="en-GB" sz="2400" b="0" dirty="0"/>
          </a:p>
          <a:p>
            <a:endParaRPr lang="en-GB" sz="2400" b="0" dirty="0" smtClean="0"/>
          </a:p>
          <a:p>
            <a:endParaRPr lang="en-GB" sz="2400" b="0" dirty="0"/>
          </a:p>
          <a:p>
            <a:endParaRPr lang="en-GB" sz="2400" b="0" dirty="0" smtClean="0"/>
          </a:p>
          <a:p>
            <a:endParaRPr lang="en-GB" sz="2400" b="0" dirty="0"/>
          </a:p>
          <a:p>
            <a:pPr marL="0" indent="0">
              <a:buNone/>
            </a:pPr>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11</a:t>
            </a:fld>
            <a:endParaRPr lang="en-GB" dirty="0"/>
          </a:p>
        </p:txBody>
      </p:sp>
    </p:spTree>
    <p:extLst>
      <p:ext uri="{BB962C8B-B14F-4D97-AF65-F5344CB8AC3E}">
        <p14:creationId xmlns:p14="http://schemas.microsoft.com/office/powerpoint/2010/main" val="27819753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Single route of redress national </a:t>
            </a:r>
            <a:r>
              <a:rPr lang="en-GB" b="0" dirty="0" smtClean="0"/>
              <a:t>trial (</a:t>
            </a:r>
            <a:r>
              <a:rPr lang="en-GB" b="0" dirty="0"/>
              <a:t>II</a:t>
            </a:r>
            <a:r>
              <a:rPr lang="en-GB" b="0" dirty="0" smtClean="0"/>
              <a:t>)</a:t>
            </a:r>
            <a:endParaRPr lang="en-GB" b="0" dirty="0"/>
          </a:p>
        </p:txBody>
      </p:sp>
      <p:sp>
        <p:nvSpPr>
          <p:cNvPr id="3" name="Content Placeholder 2"/>
          <p:cNvSpPr>
            <a:spLocks noGrp="1"/>
          </p:cNvSpPr>
          <p:nvPr>
            <p:ph idx="1"/>
          </p:nvPr>
        </p:nvSpPr>
        <p:spPr>
          <a:xfrm>
            <a:off x="755576" y="1268760"/>
            <a:ext cx="7848872" cy="4679949"/>
          </a:xfrm>
        </p:spPr>
        <p:txBody>
          <a:bodyPr/>
          <a:lstStyle/>
          <a:p>
            <a:r>
              <a:rPr lang="en-GB" sz="2400" b="0" dirty="0" smtClean="0">
                <a:latin typeface="+mj-lt"/>
              </a:rPr>
              <a:t>Recommendations are non-binding, but commissioners are expected </a:t>
            </a:r>
            <a:r>
              <a:rPr lang="en-GB" sz="2400" b="0" dirty="0">
                <a:latin typeface="+mj-lt"/>
              </a:rPr>
              <a:t>to follow </a:t>
            </a:r>
            <a:r>
              <a:rPr lang="en-GB" sz="2400" b="0" dirty="0" smtClean="0">
                <a:latin typeface="+mj-lt"/>
              </a:rPr>
              <a:t>them – families </a:t>
            </a:r>
            <a:r>
              <a:rPr lang="en-GB" sz="2400" b="0" dirty="0">
                <a:latin typeface="+mj-lt"/>
              </a:rPr>
              <a:t>can complain to the </a:t>
            </a:r>
            <a:r>
              <a:rPr lang="en-GB" sz="2400" b="0" dirty="0" smtClean="0">
                <a:latin typeface="+mj-lt"/>
              </a:rPr>
              <a:t>Ombudsmen or seek </a:t>
            </a:r>
            <a:r>
              <a:rPr lang="en-GB" sz="2400" b="0" dirty="0">
                <a:latin typeface="+mj-lt"/>
              </a:rPr>
              <a:t>to have the decision judicially </a:t>
            </a:r>
            <a:r>
              <a:rPr lang="en-GB" sz="2400" b="0" dirty="0" smtClean="0">
                <a:latin typeface="+mj-lt"/>
              </a:rPr>
              <a:t>reviewed</a:t>
            </a:r>
          </a:p>
          <a:p>
            <a:r>
              <a:rPr lang="en-GB" sz="2400" b="0" dirty="0" smtClean="0">
                <a:latin typeface="+mj-lt"/>
              </a:rPr>
              <a:t>Ofsted incorporating into SEND local area inspections</a:t>
            </a:r>
          </a:p>
          <a:p>
            <a:r>
              <a:rPr lang="en-GB" sz="2400" b="0" dirty="0">
                <a:latin typeface="+mj-lt"/>
              </a:rPr>
              <a:t>E</a:t>
            </a:r>
            <a:r>
              <a:rPr lang="en-GB" sz="2400" b="0" dirty="0" smtClean="0">
                <a:latin typeface="+mj-lt"/>
              </a:rPr>
              <a:t>valuation in tandem looking </a:t>
            </a:r>
            <a:r>
              <a:rPr lang="en-GB" sz="2400" b="0" dirty="0">
                <a:latin typeface="+mj-lt"/>
              </a:rPr>
              <a:t>at </a:t>
            </a:r>
            <a:r>
              <a:rPr lang="en-GB" sz="2400" b="0" dirty="0" smtClean="0">
                <a:latin typeface="+mj-lt"/>
              </a:rPr>
              <a:t>(a) implementation </a:t>
            </a:r>
            <a:r>
              <a:rPr lang="en-GB" sz="2400" b="0" dirty="0">
                <a:latin typeface="+mj-lt"/>
              </a:rPr>
              <a:t>processes, </a:t>
            </a:r>
            <a:r>
              <a:rPr lang="en-GB" sz="2400" b="0" dirty="0" smtClean="0">
                <a:latin typeface="+mj-lt"/>
              </a:rPr>
              <a:t>(b) perceived </a:t>
            </a:r>
            <a:r>
              <a:rPr lang="en-GB" sz="2400" b="0" dirty="0">
                <a:latin typeface="+mj-lt"/>
              </a:rPr>
              <a:t>outcomes on families and agencies and </a:t>
            </a:r>
            <a:r>
              <a:rPr lang="en-GB" sz="2400" b="0" dirty="0" smtClean="0">
                <a:latin typeface="+mj-lt"/>
              </a:rPr>
              <a:t>(c) economic/cost </a:t>
            </a:r>
            <a:r>
              <a:rPr lang="en-GB" sz="2400" b="0" dirty="0">
                <a:latin typeface="+mj-lt"/>
              </a:rPr>
              <a:t>data </a:t>
            </a:r>
            <a:r>
              <a:rPr lang="en-GB" sz="2400" b="0" dirty="0" smtClean="0">
                <a:latin typeface="+mj-lt"/>
              </a:rPr>
              <a:t>to inform </a:t>
            </a:r>
            <a:r>
              <a:rPr lang="en-GB" sz="2400" b="0" dirty="0">
                <a:latin typeface="+mj-lt"/>
              </a:rPr>
              <a:t>a decision on </a:t>
            </a:r>
            <a:r>
              <a:rPr lang="en-GB" sz="2400" b="0" dirty="0" smtClean="0">
                <a:latin typeface="+mj-lt"/>
              </a:rPr>
              <a:t>continuation</a:t>
            </a:r>
          </a:p>
          <a:p>
            <a:endParaRPr lang="en-GB" sz="2400" b="0" dirty="0"/>
          </a:p>
          <a:p>
            <a:endParaRPr lang="en-GB" sz="2400" b="0" dirty="0" smtClean="0"/>
          </a:p>
          <a:p>
            <a:endParaRPr lang="en-GB" sz="2400" b="0" dirty="0"/>
          </a:p>
          <a:p>
            <a:endParaRPr lang="en-GB" sz="2400" b="0" dirty="0" smtClean="0"/>
          </a:p>
          <a:p>
            <a:endParaRPr lang="en-GB" sz="2400" b="0" dirty="0"/>
          </a:p>
          <a:p>
            <a:endParaRPr lang="en-GB" sz="2400" b="0" dirty="0" smtClean="0"/>
          </a:p>
          <a:p>
            <a:endParaRPr lang="en-GB" sz="2400" b="0" dirty="0"/>
          </a:p>
          <a:p>
            <a:endParaRPr lang="en-GB" sz="2400" b="0" dirty="0" smtClean="0"/>
          </a:p>
          <a:p>
            <a:endParaRPr lang="en-GB" sz="2400" b="0" dirty="0"/>
          </a:p>
          <a:p>
            <a:endParaRPr lang="en-GB" sz="2400" b="0" dirty="0" smtClean="0"/>
          </a:p>
          <a:p>
            <a:endParaRPr lang="en-GB" sz="2400" b="0" dirty="0"/>
          </a:p>
          <a:p>
            <a:endParaRPr lang="en-GB" sz="2400" b="0" dirty="0" smtClean="0"/>
          </a:p>
          <a:p>
            <a:endParaRPr lang="en-GB" sz="2400" b="0" dirty="0"/>
          </a:p>
          <a:p>
            <a:endParaRPr lang="en-GB" sz="2400" b="0" dirty="0" smtClean="0"/>
          </a:p>
          <a:p>
            <a:endParaRPr lang="en-GB" sz="2400" b="0" dirty="0"/>
          </a:p>
          <a:p>
            <a:endParaRPr lang="en-GB" sz="2400" b="0" dirty="0" smtClean="0"/>
          </a:p>
          <a:p>
            <a:endParaRPr lang="en-GB" sz="2400" b="0" dirty="0"/>
          </a:p>
          <a:p>
            <a:endParaRPr lang="en-GB" sz="2400" b="0" dirty="0" smtClean="0"/>
          </a:p>
          <a:p>
            <a:endParaRPr lang="en-GB" sz="2400" b="0" dirty="0"/>
          </a:p>
          <a:p>
            <a:endParaRPr lang="en-GB" sz="2400" b="0" dirty="0" smtClean="0"/>
          </a:p>
          <a:p>
            <a:endParaRPr lang="en-GB" sz="2400" b="0" dirty="0"/>
          </a:p>
          <a:p>
            <a:endParaRPr lang="en-GB" sz="2400" b="0" dirty="0" smtClean="0"/>
          </a:p>
          <a:p>
            <a:endParaRPr lang="en-GB" sz="2400" b="0" dirty="0"/>
          </a:p>
          <a:p>
            <a:endParaRPr lang="en-GB" sz="2400" b="0" dirty="0" smtClean="0"/>
          </a:p>
          <a:p>
            <a:endParaRPr lang="en-GB" sz="2400" b="0" dirty="0"/>
          </a:p>
          <a:p>
            <a:endParaRPr lang="en-GB" sz="2400" b="0" dirty="0" smtClean="0"/>
          </a:p>
          <a:p>
            <a:endParaRPr lang="en-GB" sz="2400" b="0" dirty="0"/>
          </a:p>
          <a:p>
            <a:endParaRPr lang="en-GB" sz="2400" b="0" dirty="0" smtClean="0"/>
          </a:p>
          <a:p>
            <a:endParaRPr lang="en-GB" sz="2400" b="0" dirty="0"/>
          </a:p>
          <a:p>
            <a:endParaRPr lang="en-GB" sz="2400" b="0" dirty="0" smtClean="0"/>
          </a:p>
          <a:p>
            <a:endParaRPr lang="en-GB" sz="2400" b="0" dirty="0"/>
          </a:p>
          <a:p>
            <a:endParaRPr lang="en-GB" sz="2400" b="0" dirty="0" smtClean="0"/>
          </a:p>
          <a:p>
            <a:endParaRPr lang="en-GB" sz="2400" b="0" dirty="0"/>
          </a:p>
          <a:p>
            <a:pPr marL="0" indent="0">
              <a:buNone/>
            </a:pPr>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12</a:t>
            </a:fld>
            <a:endParaRPr lang="en-GB" dirty="0"/>
          </a:p>
        </p:txBody>
      </p:sp>
    </p:spTree>
    <p:extLst>
      <p:ext uri="{BB962C8B-B14F-4D97-AF65-F5344CB8AC3E}">
        <p14:creationId xmlns:p14="http://schemas.microsoft.com/office/powerpoint/2010/main" val="32721286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95536" y="332656"/>
            <a:ext cx="8569325" cy="1125538"/>
          </a:xfrm>
        </p:spPr>
        <p:txBody>
          <a:bodyPr/>
          <a:lstStyle/>
          <a:p>
            <a:r>
              <a:rPr lang="en-GB" b="0" dirty="0">
                <a:cs typeface="Arial" panose="020B0604020202020204" pitchFamily="34" charset="0"/>
              </a:rPr>
              <a:t>What does successful implementation of the </a:t>
            </a:r>
            <a:r>
              <a:rPr lang="en-GB" b="0" dirty="0" smtClean="0">
                <a:cs typeface="Arial" panose="020B0604020202020204" pitchFamily="34" charset="0"/>
              </a:rPr>
              <a:t>SEND reforms </a:t>
            </a:r>
            <a:r>
              <a:rPr lang="en-GB" b="0" dirty="0">
                <a:cs typeface="Arial" panose="020B0604020202020204" pitchFamily="34" charset="0"/>
              </a:rPr>
              <a:t>look like?</a:t>
            </a:r>
            <a:endParaRPr lang="en-GB" altLang="en-US" dirty="0" smtClean="0"/>
          </a:p>
        </p:txBody>
      </p:sp>
      <p:sp>
        <p:nvSpPr>
          <p:cNvPr id="5" name="TextBox 4"/>
          <p:cNvSpPr txBox="1">
            <a:spLocks noChangeArrowheads="1"/>
          </p:cNvSpPr>
          <p:nvPr/>
        </p:nvSpPr>
        <p:spPr bwMode="auto">
          <a:xfrm>
            <a:off x="250824" y="1844675"/>
            <a:ext cx="259298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GB" altLang="en-US" b="0" dirty="0"/>
              <a:t>1. </a:t>
            </a:r>
            <a:r>
              <a:rPr lang="en-GB" altLang="en-US" dirty="0" smtClean="0"/>
              <a:t>C</a:t>
            </a:r>
            <a:r>
              <a:rPr lang="en-GB" altLang="en-US" dirty="0" smtClean="0">
                <a:latin typeface="+mn-lt"/>
                <a:cs typeface="Arial" panose="020B0604020202020204" pitchFamily="34" charset="0"/>
              </a:rPr>
              <a:t>o-production </a:t>
            </a:r>
            <a:r>
              <a:rPr lang="en-GB" altLang="en-US" b="0" dirty="0" smtClean="0">
                <a:latin typeface="+mn-lt"/>
                <a:cs typeface="Arial" panose="020B0604020202020204" pitchFamily="34" charset="0"/>
              </a:rPr>
              <a:t>with </a:t>
            </a:r>
            <a:r>
              <a:rPr lang="en-GB" altLang="en-US" b="0" dirty="0" smtClean="0"/>
              <a:t>children</a:t>
            </a:r>
            <a:r>
              <a:rPr lang="en-GB" altLang="en-US" b="0" dirty="0"/>
              <a:t>, young people and parents</a:t>
            </a:r>
          </a:p>
        </p:txBody>
      </p:sp>
      <p:sp>
        <p:nvSpPr>
          <p:cNvPr id="6" name="TextBox 5"/>
          <p:cNvSpPr txBox="1">
            <a:spLocks noChangeArrowheads="1"/>
          </p:cNvSpPr>
          <p:nvPr/>
        </p:nvSpPr>
        <p:spPr bwMode="auto">
          <a:xfrm>
            <a:off x="3067964" y="1490732"/>
            <a:ext cx="30622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US" altLang="en-US" b="0" dirty="0"/>
              <a:t>2. All </a:t>
            </a:r>
            <a:r>
              <a:rPr lang="en-US" altLang="en-US" b="0" dirty="0" smtClean="0"/>
              <a:t>parties meet their </a:t>
            </a:r>
            <a:r>
              <a:rPr lang="en-US" altLang="en-US" dirty="0" smtClean="0"/>
              <a:t>statutory </a:t>
            </a:r>
            <a:r>
              <a:rPr lang="en-GB" altLang="en-US" dirty="0" smtClean="0"/>
              <a:t>duties</a:t>
            </a:r>
            <a:endParaRPr lang="en-GB" altLang="en-US" dirty="0"/>
          </a:p>
        </p:txBody>
      </p:sp>
      <p:sp>
        <p:nvSpPr>
          <p:cNvPr id="7" name="TextBox 6"/>
          <p:cNvSpPr txBox="1">
            <a:spLocks noChangeArrowheads="1"/>
          </p:cNvSpPr>
          <p:nvPr/>
        </p:nvSpPr>
        <p:spPr bwMode="auto">
          <a:xfrm>
            <a:off x="5768893" y="2018251"/>
            <a:ext cx="309403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GB" altLang="en-US" b="0" dirty="0"/>
              <a:t>3. </a:t>
            </a:r>
            <a:r>
              <a:rPr lang="en-GB" b="0" dirty="0">
                <a:cs typeface="Arial" panose="020B0604020202020204" pitchFamily="34" charset="0"/>
              </a:rPr>
              <a:t>Increased satisfaction with access to </a:t>
            </a:r>
            <a:r>
              <a:rPr lang="en-GB" dirty="0">
                <a:cs typeface="Arial" panose="020B0604020202020204" pitchFamily="34" charset="0"/>
              </a:rPr>
              <a:t>local services</a:t>
            </a:r>
            <a:endParaRPr lang="en-GB" altLang="en-US" dirty="0"/>
          </a:p>
        </p:txBody>
      </p:sp>
      <p:pic>
        <p:nvPicPr>
          <p:cNvPr id="1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35897" y="2230965"/>
            <a:ext cx="2379039" cy="27264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913551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611188" y="1052513"/>
            <a:ext cx="8075612" cy="1125537"/>
          </a:xfrm>
        </p:spPr>
        <p:txBody>
          <a:bodyPr/>
          <a:lstStyle/>
          <a:p>
            <a:pPr algn="ctr">
              <a:defRPr/>
            </a:pPr>
            <a:r>
              <a:rPr lang="en-GB" altLang="en-US" sz="2800" b="0" dirty="0">
                <a:ea typeface="MS PGothic" charset="-128"/>
              </a:rPr>
              <a:t>	</a:t>
            </a:r>
          </a:p>
        </p:txBody>
      </p:sp>
      <p:sp>
        <p:nvSpPr>
          <p:cNvPr id="3075" name="Rectangle 3"/>
          <p:cNvSpPr>
            <a:spLocks noGrp="1" noChangeArrowheads="1"/>
          </p:cNvSpPr>
          <p:nvPr>
            <p:ph type="body" idx="4294967295"/>
          </p:nvPr>
        </p:nvSpPr>
        <p:spPr>
          <a:xfrm>
            <a:off x="520700" y="1412875"/>
            <a:ext cx="8137525" cy="4178300"/>
          </a:xfrm>
        </p:spPr>
        <p:txBody>
          <a:bodyPr/>
          <a:lstStyle/>
          <a:p>
            <a:pPr marL="0" indent="0">
              <a:buNone/>
            </a:pPr>
            <a:r>
              <a:rPr lang="en-GB" sz="2400" b="0" dirty="0" smtClean="0"/>
              <a:t>Progress  </a:t>
            </a:r>
          </a:p>
          <a:p>
            <a:r>
              <a:rPr lang="en-GB" b="0" dirty="0" smtClean="0"/>
              <a:t>Parents </a:t>
            </a:r>
            <a:r>
              <a:rPr lang="en-GB" b="0" dirty="0"/>
              <a:t>of children whose needs were identified early were positive about the support they </a:t>
            </a:r>
            <a:r>
              <a:rPr lang="en-GB" b="0" dirty="0" smtClean="0"/>
              <a:t>received</a:t>
            </a:r>
            <a:endParaRPr lang="en-GB" b="0" dirty="0"/>
          </a:p>
          <a:p>
            <a:r>
              <a:rPr lang="en-GB" b="0" dirty="0" smtClean="0"/>
              <a:t>Many </a:t>
            </a:r>
            <a:r>
              <a:rPr lang="en-GB" b="0" dirty="0"/>
              <a:t>parents reported that the threshold to access CAMHS services was too high or waiting times too long. </a:t>
            </a:r>
          </a:p>
          <a:p>
            <a:pPr marL="0" indent="0">
              <a:buNone/>
            </a:pPr>
            <a:r>
              <a:rPr lang="en-GB" sz="1600" dirty="0" smtClean="0"/>
              <a:t>Ofsted and CQC, </a:t>
            </a:r>
            <a:r>
              <a:rPr lang="en-GB" sz="1600" dirty="0"/>
              <a:t>Local area SEND inspections: one year </a:t>
            </a:r>
            <a:r>
              <a:rPr lang="en-GB" sz="1600" dirty="0" smtClean="0"/>
              <a:t>on, Oct </a:t>
            </a:r>
            <a:r>
              <a:rPr lang="en-GB" sz="1600" dirty="0"/>
              <a:t>2017 </a:t>
            </a:r>
          </a:p>
          <a:p>
            <a:pPr marL="0" indent="0">
              <a:buNone/>
              <a:defRPr/>
            </a:pPr>
            <a:r>
              <a:rPr lang="en-GB" altLang="en-US" sz="2400" b="0" dirty="0" smtClean="0">
                <a:ea typeface="MS PGothic" panose="020B0600070205080204" pitchFamily="34" charset="-128"/>
              </a:rPr>
              <a:t>Challenges</a:t>
            </a:r>
          </a:p>
          <a:p>
            <a:pPr>
              <a:defRPr/>
            </a:pPr>
            <a:r>
              <a:rPr lang="en-GB" altLang="en-US" b="0" dirty="0" smtClean="0">
                <a:ea typeface="MS PGothic" panose="020B0600070205080204" pitchFamily="34" charset="-128"/>
              </a:rPr>
              <a:t>Improved autism assessment pathways </a:t>
            </a:r>
          </a:p>
          <a:p>
            <a:pPr>
              <a:defRPr/>
            </a:pPr>
            <a:r>
              <a:rPr lang="en-GB" altLang="en-US" b="0" dirty="0" smtClean="0">
                <a:ea typeface="MS PGothic" panose="020B0600070205080204" pitchFamily="34" charset="-128"/>
              </a:rPr>
              <a:t>Green Paper – Transforming Children and Young People’s Mental Health Provision</a:t>
            </a:r>
          </a:p>
          <a:p>
            <a:pPr>
              <a:defRPr/>
            </a:pPr>
            <a:endParaRPr lang="en-GB" altLang="en-US" sz="2400" b="0" dirty="0" smtClean="0">
              <a:ea typeface="MS PGothic" panose="020B0600070205080204" pitchFamily="34" charset="-128"/>
            </a:endParaRPr>
          </a:p>
          <a:p>
            <a:pPr>
              <a:buFont typeface="Wingdings" panose="05000000000000000000" pitchFamily="2" charset="2"/>
              <a:buNone/>
              <a:defRPr/>
            </a:pPr>
            <a:endParaRPr lang="en-GB" altLang="en-US" sz="2400" dirty="0" smtClean="0">
              <a:ea typeface="MS PGothic" panose="020B0600070205080204" pitchFamily="34" charset="-128"/>
            </a:endParaRPr>
          </a:p>
        </p:txBody>
      </p:sp>
      <p:sp>
        <p:nvSpPr>
          <p:cNvPr id="40964" name="Rectangle 2"/>
          <p:cNvSpPr>
            <a:spLocks noGrp="1" noChangeArrowheads="1"/>
          </p:cNvSpPr>
          <p:nvPr>
            <p:ph type="title" idx="4294967295"/>
          </p:nvPr>
        </p:nvSpPr>
        <p:spPr>
          <a:xfrm>
            <a:off x="395536" y="404664"/>
            <a:ext cx="8075612" cy="1125538"/>
          </a:xfrm>
        </p:spPr>
        <p:txBody>
          <a:bodyPr/>
          <a:lstStyle/>
          <a:p>
            <a:pPr>
              <a:defRPr/>
            </a:pPr>
            <a:r>
              <a:rPr lang="en-GB" b="0" dirty="0">
                <a:cs typeface="Arial" panose="020B0604020202020204" pitchFamily="34" charset="0"/>
              </a:rPr>
              <a:t>Increased satisfaction with access to local services</a:t>
            </a:r>
            <a:r>
              <a:rPr lang="en-GB" altLang="en-US" dirty="0"/>
              <a:t/>
            </a:r>
            <a:br>
              <a:rPr lang="en-GB" altLang="en-US" dirty="0"/>
            </a:br>
            <a:endParaRPr lang="en-GB" altLang="en-US" b="0" dirty="0">
              <a:ea typeface="MS PGothic" charset="-128"/>
            </a:endParaRPr>
          </a:p>
        </p:txBody>
      </p:sp>
    </p:spTree>
    <p:extLst>
      <p:ext uri="{BB962C8B-B14F-4D97-AF65-F5344CB8AC3E}">
        <p14:creationId xmlns:p14="http://schemas.microsoft.com/office/powerpoint/2010/main" val="20655497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23928" y="3789040"/>
            <a:ext cx="5058195" cy="2801089"/>
          </a:xfrm>
        </p:spPr>
        <p:txBody>
          <a:bodyPr/>
          <a:lstStyle/>
          <a:p>
            <a:r>
              <a:rPr lang="en-GB" sz="2100" dirty="0"/>
              <a:t>Consultation until 2 March </a:t>
            </a:r>
            <a:r>
              <a:rPr lang="en-GB" sz="2100" dirty="0" smtClean="0"/>
              <a:t>2018 - </a:t>
            </a:r>
            <a:endParaRPr lang="en-GB" sz="2100" dirty="0"/>
          </a:p>
          <a:p>
            <a:r>
              <a:rPr lang="en-GB" sz="2100" b="0" dirty="0">
                <a:hlinkClick r:id="rId2"/>
              </a:rPr>
              <a:t>https://www.gov.uk/government/uploads/system/uploads/attachment_data/file/664855/Transforming_children_and_young_people_s_mental_health_provision.pdf</a:t>
            </a:r>
            <a:endParaRPr lang="en-GB" sz="2100" b="0" dirty="0"/>
          </a:p>
          <a:p>
            <a:endParaRPr lang="en-GB" dirty="0"/>
          </a:p>
        </p:txBody>
      </p:sp>
      <p:pic>
        <p:nvPicPr>
          <p:cNvPr id="5" name="Picture 4"/>
          <p:cNvPicPr>
            <a:picLocks noChangeAspect="1"/>
          </p:cNvPicPr>
          <p:nvPr/>
        </p:nvPicPr>
        <p:blipFill>
          <a:blip r:embed="rId3"/>
          <a:stretch>
            <a:fillRect/>
          </a:stretch>
        </p:blipFill>
        <p:spPr>
          <a:xfrm>
            <a:off x="301286" y="980729"/>
            <a:ext cx="3478626" cy="4752527"/>
          </a:xfrm>
          <a:prstGeom prst="rect">
            <a:avLst/>
          </a:prstGeom>
        </p:spPr>
      </p:pic>
      <p:sp>
        <p:nvSpPr>
          <p:cNvPr id="4" name="Rectangle 3"/>
          <p:cNvSpPr/>
          <p:nvPr/>
        </p:nvSpPr>
        <p:spPr>
          <a:xfrm>
            <a:off x="3923928" y="260648"/>
            <a:ext cx="5058195" cy="3139321"/>
          </a:xfrm>
          <a:prstGeom prst="rect">
            <a:avLst/>
          </a:prstGeom>
          <a:solidFill>
            <a:schemeClr val="accent1">
              <a:lumMod val="40000"/>
              <a:lumOff val="60000"/>
            </a:schemeClr>
          </a:solidFill>
        </p:spPr>
        <p:txBody>
          <a:bodyPr wrap="square">
            <a:spAutoFit/>
          </a:bodyPr>
          <a:lstStyle/>
          <a:p>
            <a:pPr algn="just"/>
            <a:r>
              <a:rPr lang="en-GB" b="1" dirty="0"/>
              <a:t>Prime Minister 9 </a:t>
            </a:r>
            <a:r>
              <a:rPr lang="en-GB" b="1" dirty="0" smtClean="0"/>
              <a:t>Jan 2017</a:t>
            </a:r>
          </a:p>
          <a:p>
            <a:pPr algn="just"/>
            <a:endParaRPr lang="en-GB" b="1" dirty="0"/>
          </a:p>
          <a:p>
            <a:pPr algn="just"/>
            <a:r>
              <a:rPr lang="en-GB" dirty="0"/>
              <a:t>“I want us to employ the power of government as a force for good to transform the way we deal with mental health problems right across society, and at every stage of </a:t>
            </a:r>
            <a:r>
              <a:rPr lang="en-GB" dirty="0" smtClean="0"/>
              <a:t>life….</a:t>
            </a:r>
            <a:endParaRPr lang="en-GB" dirty="0"/>
          </a:p>
          <a:p>
            <a:pPr algn="just"/>
            <a:endParaRPr lang="en-GB" dirty="0" smtClean="0">
              <a:latin typeface="Arial" panose="020B0604020202020204" pitchFamily="34" charset="0"/>
              <a:ea typeface="Calibri" panose="020F0502020204030204" pitchFamily="34" charset="0"/>
              <a:cs typeface="Times New Roman" panose="02020603050405020304" pitchFamily="18" charset="0"/>
            </a:endParaRPr>
          </a:p>
          <a:p>
            <a:pPr algn="just"/>
            <a:r>
              <a:rPr lang="en-GB" dirty="0" smtClean="0">
                <a:latin typeface="Arial" panose="020B0604020202020204" pitchFamily="34" charset="0"/>
                <a:ea typeface="Calibri" panose="020F0502020204030204" pitchFamily="34" charset="0"/>
                <a:cs typeface="Times New Roman" panose="02020603050405020304" pitchFamily="18" charset="0"/>
              </a:rPr>
              <a:t>I </a:t>
            </a:r>
            <a:r>
              <a:rPr lang="en-GB" dirty="0">
                <a:latin typeface="Arial" panose="020B0604020202020204" pitchFamily="34" charset="0"/>
                <a:ea typeface="Calibri" panose="020F0502020204030204" pitchFamily="34" charset="0"/>
                <a:cs typeface="Times New Roman" panose="02020603050405020304" pitchFamily="18" charset="0"/>
              </a:rPr>
              <a:t>want us to forge a new approach recognising our responsibility to each other, and make mental illness an everyday concern for all of us and in every one of our institutions.”</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53893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48680"/>
            <a:ext cx="7775575" cy="647701"/>
          </a:xfrm>
        </p:spPr>
        <p:txBody>
          <a:bodyPr/>
          <a:lstStyle/>
          <a:p>
            <a:r>
              <a:rPr lang="en-GB" b="0" dirty="0" smtClean="0"/>
              <a:t>Lenehan Review of residential specialist schools and colleges (2017)</a:t>
            </a:r>
            <a:endParaRPr lang="en-GB" b="0" dirty="0"/>
          </a:p>
        </p:txBody>
      </p:sp>
      <p:sp>
        <p:nvSpPr>
          <p:cNvPr id="3" name="Content Placeholder 2"/>
          <p:cNvSpPr>
            <a:spLocks noGrp="1"/>
          </p:cNvSpPr>
          <p:nvPr>
            <p:ph idx="1"/>
          </p:nvPr>
        </p:nvSpPr>
        <p:spPr>
          <a:xfrm>
            <a:off x="684212" y="1556792"/>
            <a:ext cx="7775575" cy="4679949"/>
          </a:xfrm>
        </p:spPr>
        <p:txBody>
          <a:bodyPr>
            <a:normAutofit/>
          </a:bodyPr>
          <a:lstStyle/>
          <a:p>
            <a:pPr marL="0" indent="0">
              <a:buNone/>
            </a:pPr>
            <a:r>
              <a:rPr lang="en-GB" b="0" dirty="0"/>
              <a:t>F</a:t>
            </a:r>
            <a:r>
              <a:rPr lang="en-GB" b="0" dirty="0" smtClean="0"/>
              <a:t>indings </a:t>
            </a:r>
            <a:r>
              <a:rPr lang="en-GB" b="0" dirty="0"/>
              <a:t>included concerns about the availability of specialist support for mental health for those in residential special provision. </a:t>
            </a:r>
            <a:endParaRPr lang="en-GB" b="0" dirty="0" smtClean="0"/>
          </a:p>
          <a:p>
            <a:pPr marL="0" indent="0">
              <a:buNone/>
            </a:pPr>
            <a:r>
              <a:rPr lang="en-GB" b="0" dirty="0" smtClean="0"/>
              <a:t>Recommendations included: </a:t>
            </a:r>
          </a:p>
          <a:p>
            <a:r>
              <a:rPr lang="en-GB" b="0" dirty="0" smtClean="0"/>
              <a:t>Ensuring </a:t>
            </a:r>
            <a:r>
              <a:rPr lang="en-GB" b="0" dirty="0"/>
              <a:t>children and young people with SEND get the services and support they need in their local community (in mainstream or special provision); </a:t>
            </a:r>
            <a:endParaRPr lang="en-GB" b="0" dirty="0" smtClean="0"/>
          </a:p>
          <a:p>
            <a:r>
              <a:rPr lang="en-GB" b="0" dirty="0" smtClean="0"/>
              <a:t>Ensuring </a:t>
            </a:r>
            <a:r>
              <a:rPr lang="en-GB" b="0" dirty="0"/>
              <a:t>that local areas have planned and commissioned provision strategically, so that it is available when required; </a:t>
            </a:r>
            <a:endParaRPr lang="en-GB" b="0" dirty="0" smtClean="0"/>
          </a:p>
          <a:p>
            <a:r>
              <a:rPr lang="en-GB" b="0" dirty="0" smtClean="0"/>
              <a:t>Ensuring </a:t>
            </a:r>
            <a:r>
              <a:rPr lang="en-GB" b="0" dirty="0"/>
              <a:t>the accountability and school improvement systems enable schools and colleges to achieve the best possible outcomes. </a:t>
            </a:r>
          </a:p>
        </p:txBody>
      </p:sp>
    </p:spTree>
    <p:extLst>
      <p:ext uri="{BB962C8B-B14F-4D97-AF65-F5344CB8AC3E}">
        <p14:creationId xmlns:p14="http://schemas.microsoft.com/office/powerpoint/2010/main" val="11597095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t>Plans for schools and the NHS</a:t>
            </a:r>
            <a:endParaRPr lang="en-GB" b="0" dirty="0"/>
          </a:p>
        </p:txBody>
      </p:sp>
      <p:sp>
        <p:nvSpPr>
          <p:cNvPr id="3" name="Content Placeholder 2"/>
          <p:cNvSpPr>
            <a:spLocks noGrp="1"/>
          </p:cNvSpPr>
          <p:nvPr>
            <p:ph idx="1"/>
          </p:nvPr>
        </p:nvSpPr>
        <p:spPr>
          <a:xfrm>
            <a:off x="684212" y="1196976"/>
            <a:ext cx="7775575" cy="5184352"/>
          </a:xfrm>
        </p:spPr>
        <p:txBody>
          <a:bodyPr>
            <a:normAutofit fontScale="85000" lnSpcReduction="20000"/>
          </a:bodyPr>
          <a:lstStyle/>
          <a:p>
            <a:r>
              <a:rPr lang="en-GB" sz="2600" b="0" dirty="0" smtClean="0"/>
              <a:t>A mental health lead in every school and college - every school and college to have a designated lead in mental health by 2025 - a trained member of staff responsible for the school’s approach to mental health.</a:t>
            </a:r>
          </a:p>
          <a:p>
            <a:r>
              <a:rPr lang="en-GB" sz="2600" b="0" dirty="0" smtClean="0"/>
              <a:t>Mental health support teams working with schools and colleges - trained staff linked to groups of schools and colleges (Inc. school nurses; EPs; school counsellors; voluntary and community organisations; social workers</a:t>
            </a:r>
          </a:p>
          <a:p>
            <a:r>
              <a:rPr lang="en-GB" sz="2600" b="0" dirty="0" smtClean="0"/>
              <a:t>Shorter waiting times for CAMHS - trial ways of bringing this time to 4 weeks </a:t>
            </a:r>
          </a:p>
          <a:p>
            <a:r>
              <a:rPr lang="en-GB" sz="2600" b="0" dirty="0" smtClean="0"/>
              <a:t>Mental health of 16- to 25-year-olds - a new national partnership to improve mental health services for young people aged 16 to 25.</a:t>
            </a:r>
          </a:p>
          <a:p>
            <a:endParaRPr lang="en-GB" sz="2600" dirty="0" smtClean="0"/>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16140005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t>Improving understanding of mental health</a:t>
            </a:r>
            <a:endParaRPr lang="en-GB" b="0" dirty="0"/>
          </a:p>
        </p:txBody>
      </p:sp>
      <p:sp>
        <p:nvSpPr>
          <p:cNvPr id="3" name="Content Placeholder 2"/>
          <p:cNvSpPr>
            <a:spLocks noGrp="1"/>
          </p:cNvSpPr>
          <p:nvPr>
            <p:ph idx="1"/>
          </p:nvPr>
        </p:nvSpPr>
        <p:spPr/>
        <p:txBody>
          <a:bodyPr/>
          <a:lstStyle/>
          <a:p>
            <a:r>
              <a:rPr lang="en-GB" sz="2400" b="0" dirty="0" smtClean="0"/>
              <a:t>Internet and social media - work with the Children’s Commissioner to explore how social media affects the health of children and young people</a:t>
            </a:r>
          </a:p>
          <a:p>
            <a:r>
              <a:rPr lang="en-GB" sz="2400" b="0" dirty="0" smtClean="0"/>
              <a:t>Researching how to support families - We want to know how we can give the best support to families who need more help</a:t>
            </a:r>
          </a:p>
          <a:p>
            <a:r>
              <a:rPr lang="en-GB" sz="2400" b="0" dirty="0" smtClean="0"/>
              <a:t>Researching how to prevent mental health problems - We will bring different mental health experts together to look at how mental health problems can be prevented.</a:t>
            </a:r>
          </a:p>
          <a:p>
            <a:endParaRPr lang="en-GB" dirty="0" smtClean="0"/>
          </a:p>
          <a:p>
            <a:endParaRPr lang="en-GB" dirty="0" smtClean="0"/>
          </a:p>
          <a:p>
            <a:endParaRPr lang="en-GB" dirty="0"/>
          </a:p>
        </p:txBody>
      </p:sp>
    </p:spTree>
    <p:extLst>
      <p:ext uri="{BB962C8B-B14F-4D97-AF65-F5344CB8AC3E}">
        <p14:creationId xmlns:p14="http://schemas.microsoft.com/office/powerpoint/2010/main" val="11057008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95536" y="332656"/>
            <a:ext cx="8569325" cy="1125538"/>
          </a:xfrm>
        </p:spPr>
        <p:txBody>
          <a:bodyPr/>
          <a:lstStyle/>
          <a:p>
            <a:r>
              <a:rPr lang="en-GB" b="0" dirty="0">
                <a:cs typeface="Arial" panose="020B0604020202020204" pitchFamily="34" charset="0"/>
              </a:rPr>
              <a:t>What does successful implementation of the </a:t>
            </a:r>
            <a:r>
              <a:rPr lang="en-GB" b="0" dirty="0" smtClean="0">
                <a:cs typeface="Arial" panose="020B0604020202020204" pitchFamily="34" charset="0"/>
              </a:rPr>
              <a:t>SEND reforms </a:t>
            </a:r>
            <a:r>
              <a:rPr lang="en-GB" b="0" dirty="0">
                <a:cs typeface="Arial" panose="020B0604020202020204" pitchFamily="34" charset="0"/>
              </a:rPr>
              <a:t>look like?</a:t>
            </a:r>
            <a:endParaRPr lang="en-GB" altLang="en-US" dirty="0" smtClean="0"/>
          </a:p>
        </p:txBody>
      </p:sp>
      <p:sp>
        <p:nvSpPr>
          <p:cNvPr id="5" name="TextBox 4"/>
          <p:cNvSpPr txBox="1">
            <a:spLocks noChangeArrowheads="1"/>
          </p:cNvSpPr>
          <p:nvPr/>
        </p:nvSpPr>
        <p:spPr bwMode="auto">
          <a:xfrm>
            <a:off x="250824" y="1844675"/>
            <a:ext cx="259298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GB" altLang="en-US" b="0" dirty="0"/>
              <a:t>1. </a:t>
            </a:r>
            <a:r>
              <a:rPr lang="en-GB" altLang="en-US" dirty="0" smtClean="0"/>
              <a:t>C</a:t>
            </a:r>
            <a:r>
              <a:rPr lang="en-GB" altLang="en-US" dirty="0" smtClean="0">
                <a:latin typeface="+mn-lt"/>
                <a:cs typeface="Arial" panose="020B0604020202020204" pitchFamily="34" charset="0"/>
              </a:rPr>
              <a:t>o-production </a:t>
            </a:r>
            <a:r>
              <a:rPr lang="en-GB" altLang="en-US" b="0" dirty="0" smtClean="0">
                <a:latin typeface="+mn-lt"/>
                <a:cs typeface="Arial" panose="020B0604020202020204" pitchFamily="34" charset="0"/>
              </a:rPr>
              <a:t>with </a:t>
            </a:r>
            <a:r>
              <a:rPr lang="en-GB" altLang="en-US" b="0" dirty="0" smtClean="0"/>
              <a:t>children</a:t>
            </a:r>
            <a:r>
              <a:rPr lang="en-GB" altLang="en-US" b="0" dirty="0"/>
              <a:t>, young people and parents</a:t>
            </a:r>
          </a:p>
        </p:txBody>
      </p:sp>
      <p:sp>
        <p:nvSpPr>
          <p:cNvPr id="6" name="TextBox 5"/>
          <p:cNvSpPr txBox="1">
            <a:spLocks noChangeArrowheads="1"/>
          </p:cNvSpPr>
          <p:nvPr/>
        </p:nvSpPr>
        <p:spPr bwMode="auto">
          <a:xfrm>
            <a:off x="3067964" y="1490732"/>
            <a:ext cx="30622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US" altLang="en-US" b="0" dirty="0"/>
              <a:t>2. All </a:t>
            </a:r>
            <a:r>
              <a:rPr lang="en-US" altLang="en-US" b="0" dirty="0" smtClean="0"/>
              <a:t>parties meet their </a:t>
            </a:r>
            <a:r>
              <a:rPr lang="en-US" altLang="en-US" dirty="0" smtClean="0"/>
              <a:t>statutory </a:t>
            </a:r>
            <a:r>
              <a:rPr lang="en-GB" altLang="en-US" dirty="0" smtClean="0"/>
              <a:t>duties</a:t>
            </a:r>
            <a:endParaRPr lang="en-GB" altLang="en-US" dirty="0"/>
          </a:p>
        </p:txBody>
      </p:sp>
      <p:sp>
        <p:nvSpPr>
          <p:cNvPr id="7" name="TextBox 6"/>
          <p:cNvSpPr txBox="1">
            <a:spLocks noChangeArrowheads="1"/>
          </p:cNvSpPr>
          <p:nvPr/>
        </p:nvSpPr>
        <p:spPr bwMode="auto">
          <a:xfrm>
            <a:off x="5768893" y="2018251"/>
            <a:ext cx="309403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GB" altLang="en-US" b="0" dirty="0"/>
              <a:t>3. </a:t>
            </a:r>
            <a:r>
              <a:rPr lang="en-GB" b="0" dirty="0">
                <a:cs typeface="Arial" panose="020B0604020202020204" pitchFamily="34" charset="0"/>
              </a:rPr>
              <a:t>Increased satisfaction with access to </a:t>
            </a:r>
            <a:r>
              <a:rPr lang="en-GB" dirty="0">
                <a:cs typeface="Arial" panose="020B0604020202020204" pitchFamily="34" charset="0"/>
              </a:rPr>
              <a:t>local services</a:t>
            </a:r>
            <a:endParaRPr lang="en-GB" altLang="en-US" dirty="0"/>
          </a:p>
        </p:txBody>
      </p:sp>
      <p:sp>
        <p:nvSpPr>
          <p:cNvPr id="8" name="TextBox 7"/>
          <p:cNvSpPr txBox="1">
            <a:spLocks noChangeArrowheads="1"/>
          </p:cNvSpPr>
          <p:nvPr/>
        </p:nvSpPr>
        <p:spPr bwMode="auto">
          <a:xfrm>
            <a:off x="6134474" y="3356992"/>
            <a:ext cx="269875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GB" altLang="en-US" b="0" dirty="0"/>
              <a:t>4. </a:t>
            </a:r>
            <a:r>
              <a:rPr lang="en-GB" dirty="0">
                <a:cs typeface="Arial" panose="020B0604020202020204" pitchFamily="34" charset="0"/>
              </a:rPr>
              <a:t>Accurate and timely identification </a:t>
            </a:r>
            <a:r>
              <a:rPr lang="en-GB" b="0" dirty="0">
                <a:cs typeface="Arial" panose="020B0604020202020204" pitchFamily="34" charset="0"/>
              </a:rPr>
              <a:t>of </a:t>
            </a:r>
            <a:r>
              <a:rPr lang="en-GB" b="0" dirty="0" smtClean="0">
                <a:cs typeface="Arial" panose="020B0604020202020204" pitchFamily="34" charset="0"/>
              </a:rPr>
              <a:t>SEN </a:t>
            </a:r>
            <a:r>
              <a:rPr lang="en-GB" b="0" dirty="0">
                <a:cs typeface="Arial" panose="020B0604020202020204" pitchFamily="34" charset="0"/>
              </a:rPr>
              <a:t>and disability</a:t>
            </a:r>
            <a:endParaRPr lang="en-GB" altLang="en-US" dirty="0"/>
          </a:p>
        </p:txBody>
      </p:sp>
      <p:pic>
        <p:nvPicPr>
          <p:cNvPr id="1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35897" y="2230965"/>
            <a:ext cx="2379039" cy="27264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67963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908720"/>
            <a:ext cx="7775575" cy="647701"/>
          </a:xfrm>
        </p:spPr>
        <p:txBody>
          <a:bodyPr/>
          <a:lstStyle/>
          <a:p>
            <a:r>
              <a:rPr lang="en-GB" b="0" dirty="0"/>
              <a:t>Implementing the SEND Reforms – Moving on post-April 2018</a:t>
            </a:r>
            <a:br>
              <a:rPr lang="en-GB" b="0" dirty="0"/>
            </a:br>
            <a:endParaRPr lang="en-GB" b="0" dirty="0"/>
          </a:p>
        </p:txBody>
      </p:sp>
      <p:sp>
        <p:nvSpPr>
          <p:cNvPr id="3" name="Content Placeholder 2"/>
          <p:cNvSpPr>
            <a:spLocks noGrp="1"/>
          </p:cNvSpPr>
          <p:nvPr>
            <p:ph idx="1"/>
          </p:nvPr>
        </p:nvSpPr>
        <p:spPr>
          <a:xfrm>
            <a:off x="611560" y="1836738"/>
            <a:ext cx="8208912" cy="4679949"/>
          </a:xfrm>
        </p:spPr>
        <p:txBody>
          <a:bodyPr/>
          <a:lstStyle/>
          <a:p>
            <a:r>
              <a:rPr lang="en-GB" sz="2400" b="0" dirty="0" smtClean="0"/>
              <a:t>The </a:t>
            </a:r>
            <a:r>
              <a:rPr lang="en-GB" sz="2400" b="0" dirty="0"/>
              <a:t>1st April 2018 represents the next phase in the implementation of </a:t>
            </a:r>
            <a:r>
              <a:rPr lang="en-GB" sz="2400" b="0" dirty="0" smtClean="0"/>
              <a:t>the Children </a:t>
            </a:r>
            <a:r>
              <a:rPr lang="en-GB" sz="2400" b="0" dirty="0"/>
              <a:t>and Families Act 2014.</a:t>
            </a:r>
          </a:p>
          <a:p>
            <a:r>
              <a:rPr lang="en-GB" sz="2400" b="0" dirty="0"/>
              <a:t>This presentation will reflect on the:</a:t>
            </a:r>
          </a:p>
          <a:p>
            <a:pPr marL="0" indent="0">
              <a:buNone/>
            </a:pPr>
            <a:r>
              <a:rPr lang="en-GB" sz="2400" b="0" i="1" dirty="0" smtClean="0"/>
              <a:t>	- </a:t>
            </a:r>
            <a:r>
              <a:rPr lang="en-GB" sz="2400" b="0" dirty="0"/>
              <a:t>evidence of progress since 2014</a:t>
            </a:r>
          </a:p>
          <a:p>
            <a:pPr marL="0" indent="0">
              <a:buNone/>
            </a:pPr>
            <a:r>
              <a:rPr lang="en-GB" sz="2400" b="0" i="1" dirty="0" smtClean="0"/>
              <a:t>	- </a:t>
            </a:r>
            <a:r>
              <a:rPr lang="en-GB" sz="2400" b="0" dirty="0"/>
              <a:t>successes and challenges, and</a:t>
            </a:r>
          </a:p>
          <a:p>
            <a:pPr marL="0" indent="0">
              <a:buNone/>
            </a:pPr>
            <a:r>
              <a:rPr lang="en-GB" sz="2400" b="0" i="1" dirty="0" smtClean="0"/>
              <a:t>	- </a:t>
            </a:r>
            <a:r>
              <a:rPr lang="en-GB" sz="2400" b="0" dirty="0"/>
              <a:t>point the direction for future priorities</a:t>
            </a:r>
            <a:endParaRPr lang="en-GB" sz="240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a:t>
            </a:fld>
            <a:endParaRPr lang="en-GB" dirty="0"/>
          </a:p>
        </p:txBody>
      </p:sp>
    </p:spTree>
    <p:extLst>
      <p:ext uri="{BB962C8B-B14F-4D97-AF65-F5344CB8AC3E}">
        <p14:creationId xmlns:p14="http://schemas.microsoft.com/office/powerpoint/2010/main" val="37666884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611188" y="1052513"/>
            <a:ext cx="8075612" cy="1125537"/>
          </a:xfrm>
        </p:spPr>
        <p:txBody>
          <a:bodyPr/>
          <a:lstStyle/>
          <a:p>
            <a:pPr algn="ctr">
              <a:defRPr/>
            </a:pPr>
            <a:r>
              <a:rPr lang="en-GB" altLang="en-US" sz="2800" b="0" dirty="0">
                <a:ea typeface="MS PGothic" charset="-128"/>
              </a:rPr>
              <a:t>	</a:t>
            </a:r>
          </a:p>
        </p:txBody>
      </p:sp>
      <p:sp>
        <p:nvSpPr>
          <p:cNvPr id="3075" name="Rectangle 3"/>
          <p:cNvSpPr>
            <a:spLocks noGrp="1" noChangeArrowheads="1"/>
          </p:cNvSpPr>
          <p:nvPr>
            <p:ph type="body" idx="4294967295"/>
          </p:nvPr>
        </p:nvSpPr>
        <p:spPr>
          <a:xfrm>
            <a:off x="395536" y="1073318"/>
            <a:ext cx="8137525" cy="4178300"/>
          </a:xfrm>
        </p:spPr>
        <p:txBody>
          <a:bodyPr/>
          <a:lstStyle/>
          <a:p>
            <a:pPr marL="0" indent="0">
              <a:buNone/>
            </a:pPr>
            <a:r>
              <a:rPr lang="en-GB" sz="2400" b="0" dirty="0" smtClean="0"/>
              <a:t>Progress  </a:t>
            </a:r>
          </a:p>
          <a:p>
            <a:r>
              <a:rPr lang="en-GB" sz="2200" b="0" dirty="0" smtClean="0"/>
              <a:t>Most </a:t>
            </a:r>
            <a:r>
              <a:rPr lang="en-GB" sz="2200" b="0" dirty="0"/>
              <a:t>local areas completed new EHC plans in </a:t>
            </a:r>
            <a:r>
              <a:rPr lang="en-GB" sz="2200" b="0" dirty="0" smtClean="0"/>
              <a:t>20 weeks</a:t>
            </a:r>
          </a:p>
          <a:p>
            <a:r>
              <a:rPr lang="en-GB" sz="2200" b="0" dirty="0"/>
              <a:t>The quality of EHC plans varied </a:t>
            </a:r>
            <a:r>
              <a:rPr lang="en-GB" sz="2200" b="0" dirty="0" smtClean="0"/>
              <a:t>widely. </a:t>
            </a:r>
          </a:p>
          <a:p>
            <a:r>
              <a:rPr lang="en-GB" sz="2200" b="0" dirty="0"/>
              <a:t>The outcomes themselves were often too general, </a:t>
            </a:r>
            <a:r>
              <a:rPr lang="en-GB" sz="2200" b="0" dirty="0" smtClean="0"/>
              <a:t>e.g.  </a:t>
            </a:r>
            <a:r>
              <a:rPr lang="en-GB" sz="2200" b="0" dirty="0"/>
              <a:t>making broad statements about improving independence. They lacked ambition for the child or young person. </a:t>
            </a:r>
          </a:p>
          <a:p>
            <a:pPr marL="0" indent="0">
              <a:buNone/>
            </a:pPr>
            <a:r>
              <a:rPr lang="en-GB" sz="1600" dirty="0" smtClean="0"/>
              <a:t>Ofsted and CQC, </a:t>
            </a:r>
            <a:r>
              <a:rPr lang="en-GB" sz="1600" dirty="0"/>
              <a:t>Local area SEND inspections: one year </a:t>
            </a:r>
            <a:r>
              <a:rPr lang="en-GB" sz="1600" dirty="0" smtClean="0"/>
              <a:t>on, Oct </a:t>
            </a:r>
            <a:r>
              <a:rPr lang="en-GB" sz="1600" dirty="0"/>
              <a:t>2017 </a:t>
            </a:r>
          </a:p>
          <a:p>
            <a:pPr marL="0" indent="0">
              <a:buNone/>
              <a:defRPr/>
            </a:pPr>
            <a:r>
              <a:rPr lang="en-GB" altLang="en-US" sz="2400" b="0" dirty="0" smtClean="0">
                <a:ea typeface="MS PGothic" panose="020B0600070205080204" pitchFamily="34" charset="-128"/>
              </a:rPr>
              <a:t>Challenges </a:t>
            </a:r>
          </a:p>
          <a:p>
            <a:pPr>
              <a:defRPr/>
            </a:pPr>
            <a:r>
              <a:rPr lang="en-GB" altLang="en-US" sz="2200" b="0" dirty="0" smtClean="0">
                <a:ea typeface="MS PGothic" panose="020B0600070205080204" pitchFamily="34" charset="-128"/>
              </a:rPr>
              <a:t>Improving quality of EHC plans – using annual reviews well</a:t>
            </a:r>
          </a:p>
          <a:p>
            <a:pPr>
              <a:defRPr/>
            </a:pPr>
            <a:r>
              <a:rPr lang="en-GB" altLang="en-US" sz="2200" b="0" dirty="0">
                <a:ea typeface="MS PGothic" panose="020B0600070205080204" pitchFamily="34" charset="-128"/>
              </a:rPr>
              <a:t>O</a:t>
            </a:r>
            <a:r>
              <a:rPr lang="en-GB" altLang="en-US" sz="2200" b="0" dirty="0" smtClean="0">
                <a:ea typeface="MS PGothic" panose="020B0600070205080204" pitchFamily="34" charset="-128"/>
              </a:rPr>
              <a:t>utcomes – School advice </a:t>
            </a:r>
            <a:r>
              <a:rPr lang="en-GB" sz="2200" b="0" dirty="0" smtClean="0"/>
              <a:t>about person-centred outcomes </a:t>
            </a:r>
            <a:r>
              <a:rPr lang="en-GB" sz="2200" b="0" dirty="0"/>
              <a:t>relevant for the child or YP’s age and phase of education, and strategies for </a:t>
            </a:r>
            <a:r>
              <a:rPr lang="en-GB" sz="2200" b="0" dirty="0" smtClean="0"/>
              <a:t>their achievement. </a:t>
            </a:r>
            <a:endParaRPr lang="en-GB" altLang="en-US" sz="2200" dirty="0" smtClean="0">
              <a:ea typeface="MS PGothic" panose="020B0600070205080204" pitchFamily="34" charset="-128"/>
            </a:endParaRPr>
          </a:p>
        </p:txBody>
      </p:sp>
      <p:sp>
        <p:nvSpPr>
          <p:cNvPr id="40964" name="Rectangle 2"/>
          <p:cNvSpPr>
            <a:spLocks noGrp="1" noChangeArrowheads="1"/>
          </p:cNvSpPr>
          <p:nvPr>
            <p:ph type="title" idx="4294967295"/>
          </p:nvPr>
        </p:nvSpPr>
        <p:spPr>
          <a:xfrm>
            <a:off x="395536" y="116632"/>
            <a:ext cx="8075612" cy="1125538"/>
          </a:xfrm>
        </p:spPr>
        <p:txBody>
          <a:bodyPr/>
          <a:lstStyle/>
          <a:p>
            <a:pPr>
              <a:defRPr/>
            </a:pPr>
            <a:r>
              <a:rPr lang="en-US" altLang="en-US" b="0" dirty="0"/>
              <a:t>All parties meet their statutory </a:t>
            </a:r>
            <a:r>
              <a:rPr lang="en-GB" altLang="en-US" b="0" dirty="0"/>
              <a:t>duties</a:t>
            </a:r>
            <a:endParaRPr lang="en-GB" altLang="en-US" b="0" dirty="0">
              <a:ea typeface="MS PGothic" charset="-128"/>
            </a:endParaRPr>
          </a:p>
        </p:txBody>
      </p:sp>
    </p:spTree>
    <p:extLst>
      <p:ext uri="{BB962C8B-B14F-4D97-AF65-F5344CB8AC3E}">
        <p14:creationId xmlns:p14="http://schemas.microsoft.com/office/powerpoint/2010/main" val="29320396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250825" y="188640"/>
            <a:ext cx="8893175" cy="1125538"/>
          </a:xfrm>
        </p:spPr>
        <p:txBody>
          <a:bodyPr/>
          <a:lstStyle/>
          <a:p>
            <a:pPr algn="ctr"/>
            <a:r>
              <a:rPr lang="en-GB" altLang="en-US" sz="3000" b="0" dirty="0" smtClean="0"/>
              <a:t>A Good Education Health and Care (EHC) plan</a:t>
            </a:r>
            <a:endParaRPr lang="en-GB" altLang="en-US" sz="3000" dirty="0" smtClean="0"/>
          </a:p>
        </p:txBody>
      </p:sp>
      <p:sp>
        <p:nvSpPr>
          <p:cNvPr id="7171" name="Rectangle 3"/>
          <p:cNvSpPr>
            <a:spLocks noGrp="1" noChangeArrowheads="1"/>
          </p:cNvSpPr>
          <p:nvPr>
            <p:ph type="body" idx="4294967295"/>
          </p:nvPr>
        </p:nvSpPr>
        <p:spPr>
          <a:xfrm>
            <a:off x="3995936" y="1412776"/>
            <a:ext cx="4895850" cy="4537075"/>
          </a:xfrm>
        </p:spPr>
        <p:txBody>
          <a:bodyPr/>
          <a:lstStyle/>
          <a:p>
            <a:pPr>
              <a:defRPr/>
            </a:pPr>
            <a:r>
              <a:rPr lang="en-GB" sz="2400" b="0" dirty="0" smtClean="0"/>
              <a:t>Meets the requirements of the Act, regs and the Code. </a:t>
            </a:r>
          </a:p>
          <a:p>
            <a:pPr>
              <a:defRPr/>
            </a:pPr>
            <a:r>
              <a:rPr lang="en-GB" sz="2400" b="0" dirty="0" smtClean="0"/>
              <a:t>Is produced in 20 weeks</a:t>
            </a:r>
          </a:p>
          <a:p>
            <a:pPr>
              <a:defRPr/>
            </a:pPr>
            <a:r>
              <a:rPr lang="en-GB" sz="2400" b="0" dirty="0" smtClean="0"/>
              <a:t>Is co-produced</a:t>
            </a:r>
          </a:p>
          <a:p>
            <a:pPr>
              <a:defRPr/>
            </a:pPr>
            <a:r>
              <a:rPr lang="en-GB" sz="2400" b="0" dirty="0" smtClean="0"/>
              <a:t>Sets good, relevant outcomes</a:t>
            </a:r>
          </a:p>
          <a:p>
            <a:pPr>
              <a:defRPr/>
            </a:pPr>
            <a:r>
              <a:rPr lang="en-GB" sz="2400" b="0" dirty="0"/>
              <a:t>Describes positively what children and YP can do</a:t>
            </a:r>
          </a:p>
          <a:p>
            <a:pPr>
              <a:defRPr/>
            </a:pPr>
            <a:r>
              <a:rPr lang="en-GB" sz="2400" b="0" dirty="0" smtClean="0"/>
              <a:t>Can only be as good as the advice received during the assessment </a:t>
            </a:r>
            <a:endParaRPr lang="en-GB" sz="2400" b="0" dirty="0"/>
          </a:p>
          <a:p>
            <a:pPr marL="0" indent="0">
              <a:buFont typeface="Wingdings" pitchFamily="2" charset="2"/>
              <a:buNone/>
              <a:defRPr/>
            </a:pPr>
            <a:endParaRPr lang="en-GB" sz="2400" b="0" dirty="0" smtClean="0">
              <a:solidFill>
                <a:schemeClr val="tx2"/>
              </a:solidFill>
            </a:endParaRPr>
          </a:p>
          <a:p>
            <a:pPr marL="0" indent="0">
              <a:buFont typeface="Wingdings" pitchFamily="2" charset="2"/>
              <a:buNone/>
              <a:defRPr/>
            </a:pPr>
            <a:endParaRPr lang="en-GB" sz="2400" b="0" dirty="0">
              <a:solidFill>
                <a:schemeClr val="tx2"/>
              </a:solidFill>
            </a:endParaRPr>
          </a:p>
        </p:txBody>
      </p:sp>
      <p:pic>
        <p:nvPicPr>
          <p:cNvPr id="512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019" y="1674813"/>
            <a:ext cx="2866794" cy="417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590133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95536" y="332656"/>
            <a:ext cx="8569325" cy="1125538"/>
          </a:xfrm>
        </p:spPr>
        <p:txBody>
          <a:bodyPr/>
          <a:lstStyle/>
          <a:p>
            <a:r>
              <a:rPr lang="en-GB" b="0" dirty="0">
                <a:cs typeface="Arial" panose="020B0604020202020204" pitchFamily="34" charset="0"/>
              </a:rPr>
              <a:t>What does successful implementation of the </a:t>
            </a:r>
            <a:r>
              <a:rPr lang="en-GB" b="0" dirty="0" smtClean="0">
                <a:cs typeface="Arial" panose="020B0604020202020204" pitchFamily="34" charset="0"/>
              </a:rPr>
              <a:t>SEND reforms </a:t>
            </a:r>
            <a:r>
              <a:rPr lang="en-GB" b="0" dirty="0">
                <a:cs typeface="Arial" panose="020B0604020202020204" pitchFamily="34" charset="0"/>
              </a:rPr>
              <a:t>look like?</a:t>
            </a:r>
            <a:endParaRPr lang="en-GB" altLang="en-US" dirty="0" smtClean="0"/>
          </a:p>
        </p:txBody>
      </p:sp>
      <p:sp>
        <p:nvSpPr>
          <p:cNvPr id="5" name="TextBox 4"/>
          <p:cNvSpPr txBox="1">
            <a:spLocks noChangeArrowheads="1"/>
          </p:cNvSpPr>
          <p:nvPr/>
        </p:nvSpPr>
        <p:spPr bwMode="auto">
          <a:xfrm>
            <a:off x="250824" y="1844675"/>
            <a:ext cx="259298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GB" altLang="en-US" b="0" dirty="0"/>
              <a:t>1. </a:t>
            </a:r>
            <a:r>
              <a:rPr lang="en-GB" altLang="en-US" dirty="0" smtClean="0"/>
              <a:t>C</a:t>
            </a:r>
            <a:r>
              <a:rPr lang="en-GB" altLang="en-US" dirty="0" smtClean="0">
                <a:latin typeface="+mn-lt"/>
                <a:cs typeface="Arial" panose="020B0604020202020204" pitchFamily="34" charset="0"/>
              </a:rPr>
              <a:t>o-production </a:t>
            </a:r>
            <a:r>
              <a:rPr lang="en-GB" altLang="en-US" b="0" dirty="0" smtClean="0">
                <a:latin typeface="+mn-lt"/>
                <a:cs typeface="Arial" panose="020B0604020202020204" pitchFamily="34" charset="0"/>
              </a:rPr>
              <a:t>with </a:t>
            </a:r>
            <a:r>
              <a:rPr lang="en-GB" altLang="en-US" b="0" dirty="0" smtClean="0"/>
              <a:t>children</a:t>
            </a:r>
            <a:r>
              <a:rPr lang="en-GB" altLang="en-US" b="0" dirty="0"/>
              <a:t>, young people and parents</a:t>
            </a:r>
          </a:p>
        </p:txBody>
      </p:sp>
      <p:sp>
        <p:nvSpPr>
          <p:cNvPr id="6" name="TextBox 5"/>
          <p:cNvSpPr txBox="1">
            <a:spLocks noChangeArrowheads="1"/>
          </p:cNvSpPr>
          <p:nvPr/>
        </p:nvSpPr>
        <p:spPr bwMode="auto">
          <a:xfrm>
            <a:off x="3067964" y="1490732"/>
            <a:ext cx="30622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US" altLang="en-US" b="0" dirty="0"/>
              <a:t>2. All </a:t>
            </a:r>
            <a:r>
              <a:rPr lang="en-US" altLang="en-US" b="0" dirty="0" smtClean="0"/>
              <a:t>parties meet their </a:t>
            </a:r>
            <a:r>
              <a:rPr lang="en-US" altLang="en-US" dirty="0" smtClean="0"/>
              <a:t>statutory </a:t>
            </a:r>
            <a:r>
              <a:rPr lang="en-GB" altLang="en-US" dirty="0" smtClean="0"/>
              <a:t>duties</a:t>
            </a:r>
            <a:endParaRPr lang="en-GB" altLang="en-US" dirty="0"/>
          </a:p>
        </p:txBody>
      </p:sp>
      <p:sp>
        <p:nvSpPr>
          <p:cNvPr id="7" name="TextBox 6"/>
          <p:cNvSpPr txBox="1">
            <a:spLocks noChangeArrowheads="1"/>
          </p:cNvSpPr>
          <p:nvPr/>
        </p:nvSpPr>
        <p:spPr bwMode="auto">
          <a:xfrm>
            <a:off x="5768893" y="2018251"/>
            <a:ext cx="309403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GB" altLang="en-US" b="0" dirty="0"/>
              <a:t>3. </a:t>
            </a:r>
            <a:r>
              <a:rPr lang="en-GB" b="0" dirty="0">
                <a:cs typeface="Arial" panose="020B0604020202020204" pitchFamily="34" charset="0"/>
              </a:rPr>
              <a:t>Increased satisfaction with access to </a:t>
            </a:r>
            <a:r>
              <a:rPr lang="en-GB" dirty="0">
                <a:cs typeface="Arial" panose="020B0604020202020204" pitchFamily="34" charset="0"/>
              </a:rPr>
              <a:t>local services</a:t>
            </a:r>
            <a:endParaRPr lang="en-GB" altLang="en-US" dirty="0"/>
          </a:p>
        </p:txBody>
      </p:sp>
      <p:sp>
        <p:nvSpPr>
          <p:cNvPr id="8" name="TextBox 7"/>
          <p:cNvSpPr txBox="1">
            <a:spLocks noChangeArrowheads="1"/>
          </p:cNvSpPr>
          <p:nvPr/>
        </p:nvSpPr>
        <p:spPr bwMode="auto">
          <a:xfrm>
            <a:off x="6134474" y="3356992"/>
            <a:ext cx="269875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GB" altLang="en-US" b="0" dirty="0"/>
              <a:t>4. </a:t>
            </a:r>
            <a:r>
              <a:rPr lang="en-GB" dirty="0">
                <a:cs typeface="Arial" panose="020B0604020202020204" pitchFamily="34" charset="0"/>
              </a:rPr>
              <a:t>Accurate and timely identification </a:t>
            </a:r>
            <a:r>
              <a:rPr lang="en-GB" b="0" dirty="0">
                <a:cs typeface="Arial" panose="020B0604020202020204" pitchFamily="34" charset="0"/>
              </a:rPr>
              <a:t>of </a:t>
            </a:r>
            <a:r>
              <a:rPr lang="en-GB" b="0" dirty="0" smtClean="0">
                <a:cs typeface="Arial" panose="020B0604020202020204" pitchFamily="34" charset="0"/>
              </a:rPr>
              <a:t>SEN </a:t>
            </a:r>
            <a:r>
              <a:rPr lang="en-GB" b="0" dirty="0">
                <a:cs typeface="Arial" panose="020B0604020202020204" pitchFamily="34" charset="0"/>
              </a:rPr>
              <a:t>and disability</a:t>
            </a:r>
            <a:endParaRPr lang="en-GB" altLang="en-US" dirty="0"/>
          </a:p>
        </p:txBody>
      </p:sp>
      <p:sp>
        <p:nvSpPr>
          <p:cNvPr id="10" name="TextBox 9"/>
          <p:cNvSpPr txBox="1">
            <a:spLocks noChangeArrowheads="1"/>
          </p:cNvSpPr>
          <p:nvPr/>
        </p:nvSpPr>
        <p:spPr bwMode="auto">
          <a:xfrm>
            <a:off x="5414936" y="4771410"/>
            <a:ext cx="309562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GB" altLang="en-US" b="0" dirty="0">
                <a:cs typeface="Arial" charset="0"/>
              </a:rPr>
              <a:t>5. </a:t>
            </a:r>
            <a:r>
              <a:rPr lang="en-GB" altLang="en-US" dirty="0" smtClean="0">
                <a:cs typeface="Arial" charset="0"/>
              </a:rPr>
              <a:t>Improved attainment </a:t>
            </a:r>
            <a:r>
              <a:rPr lang="en-GB" altLang="en-US" b="0" dirty="0" smtClean="0">
                <a:cs typeface="Arial" charset="0"/>
              </a:rPr>
              <a:t>for CYP with SEND </a:t>
            </a:r>
            <a:endParaRPr lang="en-GB" altLang="en-US" b="0" dirty="0"/>
          </a:p>
        </p:txBody>
      </p:sp>
      <p:pic>
        <p:nvPicPr>
          <p:cNvPr id="1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35897" y="2230965"/>
            <a:ext cx="2379039" cy="27264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380509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8064251" cy="647701"/>
          </a:xfrm>
        </p:spPr>
        <p:txBody>
          <a:bodyPr/>
          <a:lstStyle/>
          <a:p>
            <a:r>
              <a:rPr lang="en-GB" altLang="en-US" sz="3000" b="0" dirty="0">
                <a:cs typeface="Arial" charset="0"/>
              </a:rPr>
              <a:t>Improved attainment for CYP with </a:t>
            </a:r>
            <a:r>
              <a:rPr lang="en-GB" altLang="en-US" sz="3000" b="0" dirty="0" smtClean="0">
                <a:cs typeface="Arial" charset="0"/>
              </a:rPr>
              <a:t>SEND </a:t>
            </a:r>
            <a:r>
              <a:rPr lang="en-GB" sz="3000" b="0" dirty="0" smtClean="0"/>
              <a:t>2017</a:t>
            </a:r>
            <a:endParaRPr lang="en-GB" sz="3000" b="0" dirty="0"/>
          </a:p>
        </p:txBody>
      </p:sp>
      <p:sp>
        <p:nvSpPr>
          <p:cNvPr id="3" name="Content Placeholder 2"/>
          <p:cNvSpPr>
            <a:spLocks noGrp="1"/>
          </p:cNvSpPr>
          <p:nvPr>
            <p:ph idx="1"/>
          </p:nvPr>
        </p:nvSpPr>
        <p:spPr/>
        <p:txBody>
          <a:bodyPr/>
          <a:lstStyle/>
          <a:p>
            <a:pPr lvl="0"/>
            <a:r>
              <a:rPr lang="en-GB" b="0" dirty="0" smtClean="0"/>
              <a:t>Phonic </a:t>
            </a:r>
            <a:r>
              <a:rPr lang="en-GB" b="0" dirty="0"/>
              <a:t>decoding </a:t>
            </a:r>
            <a:r>
              <a:rPr lang="en-GB" b="0" i="1" dirty="0"/>
              <a:t>(end of </a:t>
            </a:r>
            <a:r>
              <a:rPr lang="en-GB" b="0" i="1" dirty="0" smtClean="0"/>
              <a:t>Y1)</a:t>
            </a:r>
            <a:r>
              <a:rPr lang="en-GB" b="0" dirty="0" smtClean="0"/>
              <a:t> </a:t>
            </a:r>
            <a:r>
              <a:rPr lang="en-GB" b="0" dirty="0"/>
              <a:t>- The attainment of pupils with </a:t>
            </a:r>
            <a:r>
              <a:rPr lang="en-GB" b="0" dirty="0" smtClean="0"/>
              <a:t>SEN </a:t>
            </a:r>
            <a:r>
              <a:rPr lang="en-GB" b="0" dirty="0"/>
              <a:t>increased by 1 percentage point in 2017 compared with 2016. </a:t>
            </a:r>
          </a:p>
          <a:p>
            <a:pPr lvl="0"/>
            <a:r>
              <a:rPr lang="en-GB" b="0" dirty="0" smtClean="0"/>
              <a:t>KS1 </a:t>
            </a:r>
            <a:r>
              <a:rPr lang="en-GB" b="0" i="1" dirty="0"/>
              <a:t>(teacher </a:t>
            </a:r>
            <a:r>
              <a:rPr lang="en-GB" b="0" i="1" dirty="0" smtClean="0"/>
              <a:t>assessments) </a:t>
            </a:r>
            <a:r>
              <a:rPr lang="en-GB" b="0" i="1" dirty="0"/>
              <a:t>- </a:t>
            </a:r>
            <a:r>
              <a:rPr lang="en-GB" b="0" dirty="0"/>
              <a:t>More pupils with SEN met the expected standard in all subjects in 2017 compared to 2016</a:t>
            </a:r>
            <a:r>
              <a:rPr lang="en-GB" b="0" dirty="0" smtClean="0"/>
              <a:t>.</a:t>
            </a:r>
          </a:p>
          <a:p>
            <a:r>
              <a:rPr lang="en-GB" b="0" dirty="0" smtClean="0"/>
              <a:t>In </a:t>
            </a:r>
            <a:r>
              <a:rPr lang="en-GB" b="0" dirty="0"/>
              <a:t>2017, 20% of all pupils on SEN Support in 2017 reached the expected standard in all of reading, writing and mathematics at KS2, compared with 16% in </a:t>
            </a:r>
            <a:r>
              <a:rPr lang="en-GB" b="0" dirty="0" smtClean="0"/>
              <a:t>2016.</a:t>
            </a:r>
            <a:endParaRPr lang="en-GB" b="0" dirty="0"/>
          </a:p>
          <a:p>
            <a:r>
              <a:rPr lang="en-GB" b="0" dirty="0" smtClean="0"/>
              <a:t>In </a:t>
            </a:r>
            <a:r>
              <a:rPr lang="en-GB" b="0" dirty="0"/>
              <a:t>2017, 8% of all pupils with a EHC plan or a statement in 2017 reached the expected standard in all of reading, writing and mathematics at KS2, compared with 7% in </a:t>
            </a:r>
            <a:r>
              <a:rPr lang="en-GB" b="0" dirty="0" smtClean="0"/>
              <a:t>2016.</a:t>
            </a:r>
            <a:r>
              <a:rPr lang="en-GB" b="0" dirty="0"/>
              <a:t> </a:t>
            </a:r>
          </a:p>
          <a:p>
            <a:pPr marL="0" lvl="0" indent="0">
              <a:buNone/>
            </a:pPr>
            <a:r>
              <a:rPr lang="en-GB" sz="2400" b="0" dirty="0" smtClean="0"/>
              <a:t>Challenge</a:t>
            </a:r>
          </a:p>
          <a:p>
            <a:r>
              <a:rPr lang="en-GB" b="0" dirty="0" smtClean="0"/>
              <a:t>NEETS</a:t>
            </a:r>
            <a:endParaRPr lang="en-GB" b="0" dirty="0"/>
          </a:p>
          <a:p>
            <a:endParaRPr lang="en-GB" dirty="0"/>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23</a:t>
            </a:fld>
            <a:endParaRPr lang="en-GB" dirty="0"/>
          </a:p>
        </p:txBody>
      </p:sp>
    </p:spTree>
    <p:extLst>
      <p:ext uri="{BB962C8B-B14F-4D97-AF65-F5344CB8AC3E}">
        <p14:creationId xmlns:p14="http://schemas.microsoft.com/office/powerpoint/2010/main" val="25791307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95536" y="332656"/>
            <a:ext cx="8569325" cy="1125538"/>
          </a:xfrm>
        </p:spPr>
        <p:txBody>
          <a:bodyPr/>
          <a:lstStyle/>
          <a:p>
            <a:r>
              <a:rPr lang="en-GB" b="0" dirty="0">
                <a:cs typeface="Arial" panose="020B0604020202020204" pitchFamily="34" charset="0"/>
              </a:rPr>
              <a:t>What does successful implementation of the </a:t>
            </a:r>
            <a:r>
              <a:rPr lang="en-GB" b="0" dirty="0" smtClean="0">
                <a:cs typeface="Arial" panose="020B0604020202020204" pitchFamily="34" charset="0"/>
              </a:rPr>
              <a:t>SEND reforms </a:t>
            </a:r>
            <a:r>
              <a:rPr lang="en-GB" b="0" dirty="0">
                <a:cs typeface="Arial" panose="020B0604020202020204" pitchFamily="34" charset="0"/>
              </a:rPr>
              <a:t>look like?</a:t>
            </a:r>
            <a:endParaRPr lang="en-GB" altLang="en-US" dirty="0" smtClean="0"/>
          </a:p>
        </p:txBody>
      </p:sp>
      <p:sp>
        <p:nvSpPr>
          <p:cNvPr id="5" name="TextBox 4"/>
          <p:cNvSpPr txBox="1">
            <a:spLocks noChangeArrowheads="1"/>
          </p:cNvSpPr>
          <p:nvPr/>
        </p:nvSpPr>
        <p:spPr bwMode="auto">
          <a:xfrm>
            <a:off x="250824" y="1844675"/>
            <a:ext cx="259298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GB" altLang="en-US" b="0" dirty="0"/>
              <a:t>1. </a:t>
            </a:r>
            <a:r>
              <a:rPr lang="en-GB" altLang="en-US" dirty="0" smtClean="0"/>
              <a:t>C</a:t>
            </a:r>
            <a:r>
              <a:rPr lang="en-GB" altLang="en-US" dirty="0" smtClean="0">
                <a:latin typeface="+mn-lt"/>
                <a:cs typeface="Arial" panose="020B0604020202020204" pitchFamily="34" charset="0"/>
              </a:rPr>
              <a:t>o-production </a:t>
            </a:r>
            <a:r>
              <a:rPr lang="en-GB" altLang="en-US" b="0" dirty="0" smtClean="0">
                <a:latin typeface="+mn-lt"/>
                <a:cs typeface="Arial" panose="020B0604020202020204" pitchFamily="34" charset="0"/>
              </a:rPr>
              <a:t>with </a:t>
            </a:r>
            <a:r>
              <a:rPr lang="en-GB" altLang="en-US" b="0" dirty="0" smtClean="0"/>
              <a:t>children</a:t>
            </a:r>
            <a:r>
              <a:rPr lang="en-GB" altLang="en-US" b="0" dirty="0"/>
              <a:t>, young people and parents</a:t>
            </a:r>
          </a:p>
        </p:txBody>
      </p:sp>
      <p:sp>
        <p:nvSpPr>
          <p:cNvPr id="6" name="TextBox 5"/>
          <p:cNvSpPr txBox="1">
            <a:spLocks noChangeArrowheads="1"/>
          </p:cNvSpPr>
          <p:nvPr/>
        </p:nvSpPr>
        <p:spPr bwMode="auto">
          <a:xfrm>
            <a:off x="3067964" y="1490732"/>
            <a:ext cx="30622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US" altLang="en-US" b="0" dirty="0"/>
              <a:t>2. All </a:t>
            </a:r>
            <a:r>
              <a:rPr lang="en-US" altLang="en-US" b="0" dirty="0" smtClean="0"/>
              <a:t>parties meet their </a:t>
            </a:r>
            <a:r>
              <a:rPr lang="en-US" altLang="en-US" dirty="0" smtClean="0"/>
              <a:t>statutory </a:t>
            </a:r>
            <a:r>
              <a:rPr lang="en-GB" altLang="en-US" dirty="0" smtClean="0"/>
              <a:t>duties</a:t>
            </a:r>
            <a:endParaRPr lang="en-GB" altLang="en-US" dirty="0"/>
          </a:p>
        </p:txBody>
      </p:sp>
      <p:sp>
        <p:nvSpPr>
          <p:cNvPr id="7" name="TextBox 6"/>
          <p:cNvSpPr txBox="1">
            <a:spLocks noChangeArrowheads="1"/>
          </p:cNvSpPr>
          <p:nvPr/>
        </p:nvSpPr>
        <p:spPr bwMode="auto">
          <a:xfrm>
            <a:off x="5768893" y="2018251"/>
            <a:ext cx="309403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GB" altLang="en-US" b="0" dirty="0"/>
              <a:t>3. </a:t>
            </a:r>
            <a:r>
              <a:rPr lang="en-GB" b="0" dirty="0">
                <a:cs typeface="Arial" panose="020B0604020202020204" pitchFamily="34" charset="0"/>
              </a:rPr>
              <a:t>Increased satisfaction with access to </a:t>
            </a:r>
            <a:r>
              <a:rPr lang="en-GB" dirty="0">
                <a:cs typeface="Arial" panose="020B0604020202020204" pitchFamily="34" charset="0"/>
              </a:rPr>
              <a:t>local services</a:t>
            </a:r>
            <a:endParaRPr lang="en-GB" altLang="en-US" dirty="0"/>
          </a:p>
        </p:txBody>
      </p:sp>
      <p:sp>
        <p:nvSpPr>
          <p:cNvPr id="8" name="TextBox 7"/>
          <p:cNvSpPr txBox="1">
            <a:spLocks noChangeArrowheads="1"/>
          </p:cNvSpPr>
          <p:nvPr/>
        </p:nvSpPr>
        <p:spPr bwMode="auto">
          <a:xfrm>
            <a:off x="6134474" y="3356992"/>
            <a:ext cx="269875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GB" altLang="en-US" b="0" dirty="0"/>
              <a:t>4. </a:t>
            </a:r>
            <a:r>
              <a:rPr lang="en-GB" dirty="0">
                <a:cs typeface="Arial" panose="020B0604020202020204" pitchFamily="34" charset="0"/>
              </a:rPr>
              <a:t>Accurate and timely identification </a:t>
            </a:r>
            <a:r>
              <a:rPr lang="en-GB" b="0" dirty="0">
                <a:cs typeface="Arial" panose="020B0604020202020204" pitchFamily="34" charset="0"/>
              </a:rPr>
              <a:t>of </a:t>
            </a:r>
            <a:r>
              <a:rPr lang="en-GB" b="0" dirty="0" smtClean="0">
                <a:cs typeface="Arial" panose="020B0604020202020204" pitchFamily="34" charset="0"/>
              </a:rPr>
              <a:t>SEN </a:t>
            </a:r>
            <a:r>
              <a:rPr lang="en-GB" b="0" dirty="0">
                <a:cs typeface="Arial" panose="020B0604020202020204" pitchFamily="34" charset="0"/>
              </a:rPr>
              <a:t>and disability</a:t>
            </a:r>
            <a:endParaRPr lang="en-GB" altLang="en-US" dirty="0"/>
          </a:p>
        </p:txBody>
      </p:sp>
      <p:sp>
        <p:nvSpPr>
          <p:cNvPr id="10" name="TextBox 9"/>
          <p:cNvSpPr txBox="1">
            <a:spLocks noChangeArrowheads="1"/>
          </p:cNvSpPr>
          <p:nvPr/>
        </p:nvSpPr>
        <p:spPr bwMode="auto">
          <a:xfrm>
            <a:off x="5414936" y="4771410"/>
            <a:ext cx="30956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GB" altLang="en-US" b="0" dirty="0">
                <a:cs typeface="Arial" charset="0"/>
              </a:rPr>
              <a:t>5. </a:t>
            </a:r>
            <a:r>
              <a:rPr lang="en-GB" altLang="en-US" dirty="0" smtClean="0">
                <a:cs typeface="Arial" charset="0"/>
              </a:rPr>
              <a:t>Improved attainment and narrowing of gap </a:t>
            </a:r>
            <a:r>
              <a:rPr lang="en-GB" altLang="en-US" b="0" dirty="0" smtClean="0">
                <a:cs typeface="Arial" charset="0"/>
              </a:rPr>
              <a:t>for CYP with SEND </a:t>
            </a:r>
            <a:endParaRPr lang="en-GB" altLang="en-US" b="0" dirty="0"/>
          </a:p>
        </p:txBody>
      </p:sp>
      <p:sp>
        <p:nvSpPr>
          <p:cNvPr id="11" name="TextBox 10"/>
          <p:cNvSpPr txBox="1">
            <a:spLocks noChangeArrowheads="1"/>
          </p:cNvSpPr>
          <p:nvPr/>
        </p:nvSpPr>
        <p:spPr bwMode="auto">
          <a:xfrm>
            <a:off x="2525686" y="5613616"/>
            <a:ext cx="2889250"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GB" altLang="en-US" b="0" dirty="0"/>
              <a:t>6</a:t>
            </a:r>
            <a:r>
              <a:rPr lang="en-GB" altLang="en-US" b="0" dirty="0" smtClean="0"/>
              <a:t>. Strong focus on those at </a:t>
            </a:r>
            <a:r>
              <a:rPr lang="en-GB" altLang="en-US" dirty="0" smtClean="0"/>
              <a:t>SEN Support </a:t>
            </a:r>
            <a:endParaRPr lang="en-GB" altLang="en-US" dirty="0"/>
          </a:p>
          <a:p>
            <a:pPr eaLnBrk="1" hangingPunct="1">
              <a:spcBef>
                <a:spcPct val="0"/>
              </a:spcBef>
              <a:buFontTx/>
              <a:buNone/>
            </a:pPr>
            <a:endParaRPr lang="en-GB" altLang="en-US" sz="1800" b="0" dirty="0"/>
          </a:p>
        </p:txBody>
      </p:sp>
      <p:pic>
        <p:nvPicPr>
          <p:cNvPr id="1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35897" y="2230965"/>
            <a:ext cx="2379039" cy="27264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1263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611188" y="1052513"/>
            <a:ext cx="8075612" cy="1125537"/>
          </a:xfrm>
        </p:spPr>
        <p:txBody>
          <a:bodyPr/>
          <a:lstStyle/>
          <a:p>
            <a:pPr algn="ctr">
              <a:defRPr/>
            </a:pPr>
            <a:r>
              <a:rPr lang="en-GB" altLang="en-US" sz="2800" b="0" dirty="0">
                <a:ea typeface="MS PGothic" charset="-128"/>
              </a:rPr>
              <a:t>	</a:t>
            </a:r>
          </a:p>
        </p:txBody>
      </p:sp>
      <p:sp>
        <p:nvSpPr>
          <p:cNvPr id="3075" name="Rectangle 3"/>
          <p:cNvSpPr>
            <a:spLocks noGrp="1" noChangeArrowheads="1"/>
          </p:cNvSpPr>
          <p:nvPr>
            <p:ph type="body" idx="4294967295"/>
          </p:nvPr>
        </p:nvSpPr>
        <p:spPr>
          <a:xfrm>
            <a:off x="520700" y="1412875"/>
            <a:ext cx="8137525" cy="4178300"/>
          </a:xfrm>
        </p:spPr>
        <p:txBody>
          <a:bodyPr/>
          <a:lstStyle/>
          <a:p>
            <a:pPr marL="0" indent="0">
              <a:buNone/>
            </a:pPr>
            <a:r>
              <a:rPr lang="en-GB" sz="2400" b="0" dirty="0" smtClean="0"/>
              <a:t>Progress</a:t>
            </a:r>
          </a:p>
          <a:p>
            <a:r>
              <a:rPr lang="en-GB" b="0" dirty="0"/>
              <a:t>I</a:t>
            </a:r>
            <a:r>
              <a:rPr lang="en-GB" b="0" dirty="0" smtClean="0"/>
              <a:t>n </a:t>
            </a:r>
            <a:r>
              <a:rPr lang="en-GB" b="0" dirty="0"/>
              <a:t>some of the more successful local areas, effective strategies had led to improved outcomes for those identified as needing SEND support but who did not have an EHC plan. This was particularly the case when leaders in education, health and care settings worked together under a shared vision to improve joint working for children and young people who have SEND and their families. </a:t>
            </a:r>
          </a:p>
          <a:p>
            <a:pPr marL="0" indent="0">
              <a:buNone/>
            </a:pPr>
            <a:r>
              <a:rPr lang="en-GB" sz="1600" dirty="0" smtClean="0"/>
              <a:t>Ofsted and CQC, </a:t>
            </a:r>
            <a:r>
              <a:rPr lang="en-GB" sz="1600" dirty="0"/>
              <a:t>Local area SEND inspections: one year </a:t>
            </a:r>
            <a:r>
              <a:rPr lang="en-GB" sz="1600" dirty="0" smtClean="0"/>
              <a:t>on, Oct </a:t>
            </a:r>
            <a:r>
              <a:rPr lang="en-GB" sz="1600" dirty="0"/>
              <a:t>2017 </a:t>
            </a:r>
          </a:p>
          <a:p>
            <a:pPr marL="0" indent="0">
              <a:buNone/>
              <a:defRPr/>
            </a:pPr>
            <a:r>
              <a:rPr lang="en-GB" altLang="en-US" sz="2400" b="0" dirty="0" smtClean="0">
                <a:ea typeface="MS PGothic" panose="020B0600070205080204" pitchFamily="34" charset="-128"/>
              </a:rPr>
              <a:t>Challenge</a:t>
            </a:r>
          </a:p>
          <a:p>
            <a:pPr>
              <a:defRPr/>
            </a:pPr>
            <a:r>
              <a:rPr lang="en-GB" altLang="en-US" b="0" dirty="0" smtClean="0">
                <a:ea typeface="MS PGothic" panose="020B0600070205080204" pitchFamily="34" charset="-128"/>
              </a:rPr>
              <a:t>The mainstreaming agenda – school and parental confidence</a:t>
            </a:r>
          </a:p>
          <a:p>
            <a:pPr>
              <a:defRPr/>
            </a:pPr>
            <a:r>
              <a:rPr lang="en-GB" altLang="en-US" b="0" dirty="0" smtClean="0">
                <a:ea typeface="MS PGothic" panose="020B0600070205080204" pitchFamily="34" charset="-128"/>
              </a:rPr>
              <a:t>Exclusion </a:t>
            </a:r>
          </a:p>
          <a:p>
            <a:pPr>
              <a:defRPr/>
            </a:pPr>
            <a:endParaRPr lang="en-GB" altLang="en-US" sz="2400" b="0" dirty="0" smtClean="0">
              <a:ea typeface="MS PGothic" panose="020B0600070205080204" pitchFamily="34" charset="-128"/>
            </a:endParaRPr>
          </a:p>
          <a:p>
            <a:pPr>
              <a:defRPr/>
            </a:pPr>
            <a:endParaRPr lang="en-GB" altLang="en-US" sz="2400" b="0" dirty="0" smtClean="0">
              <a:ea typeface="MS PGothic" panose="020B0600070205080204" pitchFamily="34" charset="-128"/>
            </a:endParaRPr>
          </a:p>
          <a:p>
            <a:pPr>
              <a:buFont typeface="Wingdings" panose="05000000000000000000" pitchFamily="2" charset="2"/>
              <a:buNone/>
              <a:defRPr/>
            </a:pPr>
            <a:endParaRPr lang="en-GB" altLang="en-US" sz="2400" dirty="0" smtClean="0">
              <a:ea typeface="MS PGothic" panose="020B0600070205080204" pitchFamily="34" charset="-128"/>
            </a:endParaRPr>
          </a:p>
        </p:txBody>
      </p:sp>
      <p:sp>
        <p:nvSpPr>
          <p:cNvPr id="40964" name="Rectangle 2"/>
          <p:cNvSpPr>
            <a:spLocks noGrp="1" noChangeArrowheads="1"/>
          </p:cNvSpPr>
          <p:nvPr>
            <p:ph type="title" idx="4294967295"/>
          </p:nvPr>
        </p:nvSpPr>
        <p:spPr>
          <a:xfrm>
            <a:off x="395536" y="287337"/>
            <a:ext cx="8075612" cy="1125538"/>
          </a:xfrm>
        </p:spPr>
        <p:txBody>
          <a:bodyPr/>
          <a:lstStyle/>
          <a:p>
            <a:pPr>
              <a:defRPr/>
            </a:pPr>
            <a:r>
              <a:rPr lang="en-GB" altLang="en-US" b="0" dirty="0"/>
              <a:t>Strong focus on those at SEN Support</a:t>
            </a:r>
            <a:endParaRPr lang="en-GB" altLang="en-US" b="0" dirty="0">
              <a:ea typeface="MS PGothic" charset="-128"/>
            </a:endParaRPr>
          </a:p>
        </p:txBody>
      </p:sp>
    </p:spTree>
    <p:extLst>
      <p:ext uri="{BB962C8B-B14F-4D97-AF65-F5344CB8AC3E}">
        <p14:creationId xmlns:p14="http://schemas.microsoft.com/office/powerpoint/2010/main" val="10458463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7" y="333374"/>
            <a:ext cx="8064252" cy="647701"/>
          </a:xfrm>
        </p:spPr>
        <p:txBody>
          <a:bodyPr/>
          <a:lstStyle/>
          <a:p>
            <a:r>
              <a:rPr lang="en-GB" b="0" dirty="0" smtClean="0">
                <a:solidFill>
                  <a:schemeClr val="tx1"/>
                </a:solidFill>
              </a:rPr>
              <a:t>The position as at January 2017</a:t>
            </a:r>
            <a:endParaRPr lang="en-GB" b="0" dirty="0">
              <a:solidFill>
                <a:schemeClr val="tx1"/>
              </a:solidFill>
            </a:endParaRPr>
          </a:p>
        </p:txBody>
      </p:sp>
      <p:sp>
        <p:nvSpPr>
          <p:cNvPr id="3" name="Content Placeholder 2"/>
          <p:cNvSpPr>
            <a:spLocks noGrp="1"/>
          </p:cNvSpPr>
          <p:nvPr>
            <p:ph idx="1"/>
          </p:nvPr>
        </p:nvSpPr>
        <p:spPr>
          <a:xfrm>
            <a:off x="323529" y="1233767"/>
            <a:ext cx="2880320" cy="4679949"/>
          </a:xfrm>
        </p:spPr>
        <p:txBody>
          <a:bodyPr/>
          <a:lstStyle/>
          <a:p>
            <a:pPr marL="354013" lvl="1" indent="-354013"/>
            <a:r>
              <a:rPr lang="en-GB" dirty="0" smtClean="0"/>
              <a:t>I</a:t>
            </a:r>
            <a:r>
              <a:rPr lang="en-GB" b="0" dirty="0" smtClean="0"/>
              <a:t>ncreased demand for </a:t>
            </a:r>
            <a:r>
              <a:rPr lang="en-GB" b="0" dirty="0"/>
              <a:t>EHC </a:t>
            </a:r>
            <a:r>
              <a:rPr lang="en-GB" b="0" dirty="0" smtClean="0"/>
              <a:t>Plans - over </a:t>
            </a:r>
            <a:r>
              <a:rPr lang="en-GB" b="0" dirty="0"/>
              <a:t>8,000 more plans issued </a:t>
            </a:r>
            <a:r>
              <a:rPr lang="en-GB" b="0" dirty="0" smtClean="0"/>
              <a:t>in 2016 compared to 2015</a:t>
            </a:r>
          </a:p>
          <a:p>
            <a:pPr marL="354013" lvl="1" indent="-354013"/>
            <a:r>
              <a:rPr lang="en-GB" dirty="0" smtClean="0"/>
              <a:t>There are now more than 30,000 statements/ EHCPs in the system than last year</a:t>
            </a:r>
            <a:endParaRPr lang="en-GB" b="0" dirty="0" smtClean="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563888" y="1233767"/>
            <a:ext cx="5119587" cy="2484941"/>
          </a:xfrm>
          <a:prstGeom prst="rect">
            <a:avLst/>
          </a:prstGeom>
          <a:noFill/>
        </p:spPr>
      </p:pic>
      <p:graphicFrame>
        <p:nvGraphicFramePr>
          <p:cNvPr id="6" name="Chart 5" descr="The graph shows an increase in the total number of statements and EHC plans each year from 2010 to 2016" title="Time series of number of statements and EHC plans in place from 2010 to 2016"/>
          <p:cNvGraphicFramePr/>
          <p:nvPr>
            <p:extLst>
              <p:ext uri="{D42A27DB-BD31-4B8C-83A1-F6EECF244321}">
                <p14:modId xmlns:p14="http://schemas.microsoft.com/office/powerpoint/2010/main" val="3647891378"/>
              </p:ext>
            </p:extLst>
          </p:nvPr>
        </p:nvGraphicFramePr>
        <p:xfrm>
          <a:off x="3536851" y="3718708"/>
          <a:ext cx="5445248" cy="29523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428974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3374"/>
            <a:ext cx="8352927" cy="647701"/>
          </a:xfrm>
        </p:spPr>
        <p:txBody>
          <a:bodyPr/>
          <a:lstStyle/>
          <a:p>
            <a:r>
              <a:rPr lang="en-GB" b="0" dirty="0" smtClean="0">
                <a:solidFill>
                  <a:schemeClr val="tx1"/>
                </a:solidFill>
              </a:rPr>
              <a:t>Mainstream/ Special Placements (May 2017)</a:t>
            </a:r>
            <a:endParaRPr lang="en-GB" b="0" dirty="0"/>
          </a:p>
        </p:txBody>
      </p:sp>
      <p:sp>
        <p:nvSpPr>
          <p:cNvPr id="3" name="Content Placeholder 2"/>
          <p:cNvSpPr>
            <a:spLocks noGrp="1"/>
          </p:cNvSpPr>
          <p:nvPr>
            <p:ph idx="1"/>
          </p:nvPr>
        </p:nvSpPr>
        <p:spPr>
          <a:xfrm>
            <a:off x="35516" y="1556792"/>
            <a:ext cx="3347864" cy="4679949"/>
          </a:xfrm>
        </p:spPr>
        <p:txBody>
          <a:bodyPr/>
          <a:lstStyle/>
          <a:p>
            <a:pPr marL="176213" lvl="1" indent="0">
              <a:buNone/>
            </a:pPr>
            <a:r>
              <a:rPr lang="en-GB" sz="2400" dirty="0" smtClean="0"/>
              <a:t>A </a:t>
            </a:r>
            <a:r>
              <a:rPr lang="en-GB" sz="2400" dirty="0"/>
              <a:t>small drop in </a:t>
            </a:r>
            <a:r>
              <a:rPr lang="en-GB" sz="2400" dirty="0" smtClean="0"/>
              <a:t>numbers of </a:t>
            </a:r>
            <a:r>
              <a:rPr lang="en-GB" sz="2400" dirty="0"/>
              <a:t>EHC Plans or statements in mainstream </a:t>
            </a:r>
            <a:r>
              <a:rPr lang="en-GB" sz="2400" dirty="0" smtClean="0"/>
              <a:t>education; an </a:t>
            </a:r>
            <a:r>
              <a:rPr lang="en-GB" sz="2400" dirty="0"/>
              <a:t>increase in special school places – </a:t>
            </a:r>
            <a:r>
              <a:rPr lang="en-GB" sz="2400" dirty="0" smtClean="0"/>
              <a:t>now roughly </a:t>
            </a:r>
            <a:r>
              <a:rPr lang="en-GB" sz="2400" dirty="0"/>
              <a:t>50:50</a:t>
            </a:r>
          </a:p>
          <a:p>
            <a:endParaRPr lang="en-GB"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383380" y="1556791"/>
            <a:ext cx="5760620" cy="4679949"/>
          </a:xfrm>
          <a:prstGeom prst="rect">
            <a:avLst/>
          </a:prstGeom>
          <a:noFill/>
        </p:spPr>
      </p:pic>
    </p:spTree>
    <p:extLst>
      <p:ext uri="{BB962C8B-B14F-4D97-AF65-F5344CB8AC3E}">
        <p14:creationId xmlns:p14="http://schemas.microsoft.com/office/powerpoint/2010/main" val="11442256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sz="3000" b="0" dirty="0" smtClean="0"/>
              <a:t>Making SEN Support work - Local authority</a:t>
            </a:r>
            <a:r>
              <a:rPr lang="en-GB" sz="3000" b="0" dirty="0"/>
              <a:t/>
            </a:r>
            <a:br>
              <a:rPr lang="en-GB" sz="3000" b="0" dirty="0"/>
            </a:br>
            <a:endParaRPr lang="en-GB" sz="3000" b="0" dirty="0"/>
          </a:p>
        </p:txBody>
      </p:sp>
      <p:sp>
        <p:nvSpPr>
          <p:cNvPr id="3" name="Content Placeholder 2"/>
          <p:cNvSpPr>
            <a:spLocks noGrp="1"/>
          </p:cNvSpPr>
          <p:nvPr>
            <p:ph idx="1"/>
          </p:nvPr>
        </p:nvSpPr>
        <p:spPr>
          <a:xfrm>
            <a:off x="684212" y="1196976"/>
            <a:ext cx="7992244" cy="4679949"/>
          </a:xfrm>
        </p:spPr>
        <p:txBody>
          <a:bodyPr/>
          <a:lstStyle/>
          <a:p>
            <a:r>
              <a:rPr lang="en-GB" sz="2200" b="0" dirty="0"/>
              <a:t>LAs </a:t>
            </a:r>
            <a:r>
              <a:rPr lang="en-GB" sz="2200" b="0" dirty="0" smtClean="0"/>
              <a:t>must set </a:t>
            </a:r>
            <a:r>
              <a:rPr lang="en-GB" sz="2200" b="0" dirty="0"/>
              <a:t>out the </a:t>
            </a:r>
            <a:r>
              <a:rPr lang="en-GB" sz="2200" b="0" dirty="0" smtClean="0"/>
              <a:t>responsibilities </a:t>
            </a:r>
            <a:r>
              <a:rPr lang="en-GB" sz="2200" b="0" dirty="0"/>
              <a:t>for special educational provision </a:t>
            </a:r>
            <a:r>
              <a:rPr lang="en-GB" sz="2200" b="0" dirty="0" smtClean="0"/>
              <a:t>made from </a:t>
            </a:r>
            <a:r>
              <a:rPr lang="en-GB" sz="2200" b="0" dirty="0"/>
              <a:t>school, early years and </a:t>
            </a:r>
            <a:r>
              <a:rPr lang="en-GB" sz="2200" b="0" dirty="0" smtClean="0"/>
              <a:t>post-16</a:t>
            </a:r>
          </a:p>
          <a:p>
            <a:r>
              <a:rPr lang="en-GB" sz="2200" b="0" dirty="0" smtClean="0"/>
              <a:t>Clear </a:t>
            </a:r>
            <a:r>
              <a:rPr lang="en-GB" sz="2200" b="0" dirty="0"/>
              <a:t>arrangements for </a:t>
            </a:r>
            <a:r>
              <a:rPr lang="en-GB" sz="2200" b="0" dirty="0" smtClean="0"/>
              <a:t>accessing support services, e.g. EPs; CAMHS; specialist teachers/ </a:t>
            </a:r>
            <a:r>
              <a:rPr lang="en-GB" sz="2200" b="0" dirty="0"/>
              <a:t>support </a:t>
            </a:r>
            <a:r>
              <a:rPr lang="en-GB" sz="2200" b="0" dirty="0" smtClean="0"/>
              <a:t>services; therapists; special school outreach (where provided)</a:t>
            </a:r>
            <a:endParaRPr lang="en-GB" sz="2200" b="0" dirty="0"/>
          </a:p>
          <a:p>
            <a:r>
              <a:rPr lang="en-GB" sz="2200" b="0" dirty="0" smtClean="0"/>
              <a:t>SENCO </a:t>
            </a:r>
            <a:r>
              <a:rPr lang="en-GB" sz="2200" b="0" dirty="0"/>
              <a:t>and class teacher, </a:t>
            </a:r>
            <a:r>
              <a:rPr lang="en-GB" sz="2200" b="0" dirty="0" smtClean="0"/>
              <a:t>with specialists</a:t>
            </a:r>
            <a:r>
              <a:rPr lang="en-GB" sz="2200" b="0" dirty="0"/>
              <a:t>, </a:t>
            </a:r>
            <a:r>
              <a:rPr lang="en-GB" sz="2200" b="0" dirty="0" smtClean="0"/>
              <a:t>involving </a:t>
            </a:r>
            <a:r>
              <a:rPr lang="en-GB" sz="2200" b="0" dirty="0"/>
              <a:t>the pupil’s </a:t>
            </a:r>
            <a:r>
              <a:rPr lang="en-GB" sz="2200" b="0" dirty="0" smtClean="0"/>
              <a:t>parents - focus on evidence-based effective </a:t>
            </a:r>
            <a:r>
              <a:rPr lang="en-GB" sz="2200" b="0" dirty="0"/>
              <a:t>teaching approaches, </a:t>
            </a:r>
            <a:r>
              <a:rPr lang="en-GB" sz="2200" b="0" dirty="0" smtClean="0"/>
              <a:t>equipment</a:t>
            </a:r>
            <a:r>
              <a:rPr lang="en-GB" sz="2200" b="0" dirty="0"/>
              <a:t>, strategies and </a:t>
            </a:r>
            <a:r>
              <a:rPr lang="en-GB" sz="2200" b="0" dirty="0" smtClean="0"/>
              <a:t>interventions. </a:t>
            </a:r>
          </a:p>
          <a:p>
            <a:r>
              <a:rPr lang="en-GB" sz="2200" b="0" dirty="0" smtClean="0"/>
              <a:t>Support </a:t>
            </a:r>
            <a:r>
              <a:rPr lang="en-GB" sz="2200" b="0" dirty="0"/>
              <a:t>systems for SENCOs</a:t>
            </a:r>
          </a:p>
          <a:p>
            <a:endParaRPr lang="en-GB" b="0" dirty="0"/>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28</a:t>
            </a:fld>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4581128"/>
            <a:ext cx="2880320" cy="201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458435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644526"/>
            <a:ext cx="7775575" cy="647701"/>
          </a:xfrm>
        </p:spPr>
        <p:txBody>
          <a:bodyPr/>
          <a:lstStyle/>
          <a:p>
            <a:r>
              <a:rPr lang="en-GB" sz="3000" b="0" dirty="0" smtClean="0"/>
              <a:t>Special Schools - Supporting the mainstreaming agenda </a:t>
            </a:r>
            <a:endParaRPr lang="en-GB" sz="3000" b="0" dirty="0"/>
          </a:p>
        </p:txBody>
      </p:sp>
      <p:sp>
        <p:nvSpPr>
          <p:cNvPr id="3" name="Content Placeholder 2"/>
          <p:cNvSpPr>
            <a:spLocks noGrp="1"/>
          </p:cNvSpPr>
          <p:nvPr>
            <p:ph idx="1"/>
          </p:nvPr>
        </p:nvSpPr>
        <p:spPr/>
        <p:txBody>
          <a:bodyPr/>
          <a:lstStyle/>
          <a:p>
            <a:endParaRPr lang="en-GB" b="0" dirty="0"/>
          </a:p>
          <a:p>
            <a:r>
              <a:rPr lang="en-GB" b="0" dirty="0"/>
              <a:t>Special schools (in the maintained, academy, non-maintained and independent sectors), special post-16 institutions and specialist colleges all have an important role in </a:t>
            </a:r>
            <a:endParaRPr lang="en-GB" b="0" dirty="0" smtClean="0"/>
          </a:p>
          <a:p>
            <a:pPr marL="0" indent="0">
              <a:buNone/>
            </a:pPr>
            <a:r>
              <a:rPr lang="en-GB" b="0" dirty="0" smtClean="0"/>
              <a:t>	(a) providing </a:t>
            </a:r>
            <a:r>
              <a:rPr lang="en-GB" b="0" dirty="0"/>
              <a:t>for children and young people with SEN and </a:t>
            </a:r>
            <a:endParaRPr lang="en-GB" b="0" dirty="0" smtClean="0"/>
          </a:p>
          <a:p>
            <a:pPr marL="0" indent="0">
              <a:buNone/>
            </a:pPr>
            <a:r>
              <a:rPr lang="en-GB" b="0" dirty="0" smtClean="0"/>
              <a:t>	(b) in </a:t>
            </a:r>
            <a:r>
              <a:rPr lang="en-GB" b="0" dirty="0"/>
              <a:t>working collaboratively with mainstream and special </a:t>
            </a:r>
            <a:r>
              <a:rPr lang="en-GB" b="0" dirty="0" smtClean="0"/>
              <a:t>	settings </a:t>
            </a:r>
            <a:r>
              <a:rPr lang="en-GB" b="0" dirty="0"/>
              <a:t>to develop and share expertise and approaches. </a:t>
            </a:r>
          </a:p>
          <a:p>
            <a:pPr marL="0" indent="0">
              <a:buNone/>
            </a:pPr>
            <a:endParaRPr lang="en-GB" dirty="0" smtClean="0"/>
          </a:p>
          <a:p>
            <a:pPr marL="0" indent="0">
              <a:buNone/>
            </a:pPr>
            <a:r>
              <a:rPr lang="en-GB" dirty="0" smtClean="0"/>
              <a:t>SEND Code of Practice (2015)</a:t>
            </a:r>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29</a:t>
            </a:fld>
            <a:endParaRPr lang="en-GB" dirty="0"/>
          </a:p>
        </p:txBody>
      </p:sp>
    </p:spTree>
    <p:extLst>
      <p:ext uri="{BB962C8B-B14F-4D97-AF65-F5344CB8AC3E}">
        <p14:creationId xmlns:p14="http://schemas.microsoft.com/office/powerpoint/2010/main" val="1589869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611188" y="1052513"/>
            <a:ext cx="8075612" cy="1125537"/>
          </a:xfrm>
        </p:spPr>
        <p:txBody>
          <a:bodyPr/>
          <a:lstStyle/>
          <a:p>
            <a:pPr algn="ctr">
              <a:defRPr/>
            </a:pPr>
            <a:r>
              <a:rPr lang="en-GB" altLang="en-US" sz="2800" b="0" dirty="0">
                <a:ea typeface="MS PGothic" charset="-128"/>
              </a:rPr>
              <a:t>	</a:t>
            </a:r>
          </a:p>
        </p:txBody>
      </p:sp>
      <p:sp>
        <p:nvSpPr>
          <p:cNvPr id="3075" name="Rectangle 3"/>
          <p:cNvSpPr>
            <a:spLocks noGrp="1" noChangeArrowheads="1"/>
          </p:cNvSpPr>
          <p:nvPr>
            <p:ph type="body" idx="4294967295"/>
          </p:nvPr>
        </p:nvSpPr>
        <p:spPr>
          <a:xfrm>
            <a:off x="520700" y="1412875"/>
            <a:ext cx="8137525" cy="4178300"/>
          </a:xfrm>
        </p:spPr>
        <p:txBody>
          <a:bodyPr/>
          <a:lstStyle/>
          <a:p>
            <a:pPr>
              <a:defRPr/>
            </a:pPr>
            <a:r>
              <a:rPr lang="en-GB" altLang="en-US" sz="2400" b="0" dirty="0" smtClean="0">
                <a:ea typeface="MS PGothic" panose="020B0600070205080204" pitchFamily="34" charset="-128"/>
              </a:rPr>
              <a:t>The transfer review deadline – and quality EHC plans</a:t>
            </a:r>
          </a:p>
          <a:p>
            <a:pPr>
              <a:defRPr/>
            </a:pPr>
            <a:r>
              <a:rPr lang="en-GB" altLang="en-US" sz="2400" b="0" dirty="0" smtClean="0">
                <a:ea typeface="MS PGothic" panose="020B0600070205080204" pitchFamily="34" charset="-128"/>
              </a:rPr>
              <a:t>Addressing the findings of Ofsted/CQC inspections</a:t>
            </a:r>
          </a:p>
          <a:p>
            <a:pPr>
              <a:defRPr/>
            </a:pPr>
            <a:r>
              <a:rPr lang="en-GB" altLang="en-US" sz="2400" b="0" dirty="0" smtClean="0">
                <a:ea typeface="MS PGothic" panose="020B0600070205080204" pitchFamily="34" charset="-128"/>
              </a:rPr>
              <a:t>Mainstreaming - Quality of mainstream provision and value for money – role of special schools</a:t>
            </a:r>
          </a:p>
          <a:p>
            <a:pPr>
              <a:defRPr/>
            </a:pPr>
            <a:r>
              <a:rPr lang="en-GB" altLang="en-US" sz="2400" b="0" dirty="0" smtClean="0">
                <a:ea typeface="MS PGothic" panose="020B0600070205080204" pitchFamily="34" charset="-128"/>
              </a:rPr>
              <a:t>Joining up with health and social care</a:t>
            </a:r>
          </a:p>
          <a:p>
            <a:pPr>
              <a:defRPr/>
            </a:pPr>
            <a:r>
              <a:rPr lang="en-GB" altLang="en-US" sz="2400" b="0" dirty="0" smtClean="0">
                <a:ea typeface="MS PGothic" panose="020B0600070205080204" pitchFamily="34" charset="-128"/>
              </a:rPr>
              <a:t>Continued coproduction with children, young people and parents</a:t>
            </a:r>
          </a:p>
          <a:p>
            <a:pPr>
              <a:defRPr/>
            </a:pPr>
            <a:endParaRPr lang="en-GB" altLang="en-US" sz="2400" b="0" dirty="0" smtClean="0">
              <a:ea typeface="MS PGothic" panose="020B0600070205080204" pitchFamily="34" charset="-128"/>
            </a:endParaRPr>
          </a:p>
          <a:p>
            <a:pPr>
              <a:defRPr/>
            </a:pPr>
            <a:endParaRPr lang="en-GB" altLang="en-US" sz="2400" b="0" dirty="0" smtClean="0">
              <a:ea typeface="MS PGothic" panose="020B0600070205080204" pitchFamily="34" charset="-128"/>
            </a:endParaRPr>
          </a:p>
          <a:p>
            <a:pPr>
              <a:buFont typeface="Wingdings" panose="05000000000000000000" pitchFamily="2" charset="2"/>
              <a:buNone/>
              <a:defRPr/>
            </a:pPr>
            <a:endParaRPr lang="en-GB" altLang="en-US" sz="2400" dirty="0" smtClean="0">
              <a:ea typeface="MS PGothic" panose="020B0600070205080204" pitchFamily="34" charset="-128"/>
            </a:endParaRPr>
          </a:p>
        </p:txBody>
      </p:sp>
      <p:sp>
        <p:nvSpPr>
          <p:cNvPr id="40964" name="Rectangle 2"/>
          <p:cNvSpPr>
            <a:spLocks noGrp="1" noChangeArrowheads="1"/>
          </p:cNvSpPr>
          <p:nvPr>
            <p:ph type="title" idx="4294967295"/>
          </p:nvPr>
        </p:nvSpPr>
        <p:spPr>
          <a:xfrm>
            <a:off x="395536" y="287337"/>
            <a:ext cx="8075612" cy="1125538"/>
          </a:xfrm>
        </p:spPr>
        <p:txBody>
          <a:bodyPr/>
          <a:lstStyle/>
          <a:p>
            <a:pPr>
              <a:defRPr/>
            </a:pPr>
            <a:r>
              <a:rPr lang="en-GB" altLang="en-US" b="0" dirty="0" smtClean="0">
                <a:ea typeface="MS PGothic" charset="-128"/>
              </a:rPr>
              <a:t>Progress and key challenges - Summary</a:t>
            </a:r>
            <a:endParaRPr lang="en-GB" altLang="en-US" b="0" dirty="0">
              <a:ea typeface="MS PGothic" charset="-128"/>
            </a:endParaRPr>
          </a:p>
        </p:txBody>
      </p:sp>
    </p:spTree>
    <p:extLst>
      <p:ext uri="{BB962C8B-B14F-4D97-AF65-F5344CB8AC3E}">
        <p14:creationId xmlns:p14="http://schemas.microsoft.com/office/powerpoint/2010/main" val="1856094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55478"/>
            <a:ext cx="8424291" cy="647701"/>
          </a:xfrm>
        </p:spPr>
        <p:txBody>
          <a:bodyPr/>
          <a:lstStyle/>
          <a:p>
            <a:r>
              <a:rPr lang="en-GB" sz="3000" b="0" dirty="0" smtClean="0"/>
              <a:t>Exclusions - Children’s Commissioner, Nov 2017</a:t>
            </a:r>
            <a:endParaRPr lang="en-GB" sz="3000" b="0" dirty="0"/>
          </a:p>
        </p:txBody>
      </p:sp>
      <p:sp>
        <p:nvSpPr>
          <p:cNvPr id="3" name="Content Placeholder 2"/>
          <p:cNvSpPr>
            <a:spLocks noGrp="1"/>
          </p:cNvSpPr>
          <p:nvPr>
            <p:ph idx="1"/>
          </p:nvPr>
        </p:nvSpPr>
        <p:spPr>
          <a:xfrm>
            <a:off x="651734" y="1317625"/>
            <a:ext cx="7775575" cy="4679949"/>
          </a:xfrm>
        </p:spPr>
        <p:txBody>
          <a:bodyPr/>
          <a:lstStyle/>
          <a:p>
            <a:r>
              <a:rPr lang="en-GB" b="0" dirty="0"/>
              <a:t>Tens of thousands of children are educated outside mainstream or special </a:t>
            </a:r>
            <a:r>
              <a:rPr lang="en-GB" b="0" dirty="0" smtClean="0"/>
              <a:t>school</a:t>
            </a:r>
          </a:p>
          <a:p>
            <a:r>
              <a:rPr lang="en-GB" b="0" dirty="0" smtClean="0"/>
              <a:t>Official </a:t>
            </a:r>
            <a:r>
              <a:rPr lang="en-GB" b="0" dirty="0"/>
              <a:t>exclusions are </a:t>
            </a:r>
            <a:r>
              <a:rPr lang="en-GB" b="0" dirty="0" smtClean="0"/>
              <a:t>rising; many children </a:t>
            </a:r>
            <a:r>
              <a:rPr lang="en-GB" b="0" dirty="0"/>
              <a:t>also being excluded by the back door through ‘hidden’ or unofficial </a:t>
            </a:r>
            <a:r>
              <a:rPr lang="en-GB" b="0" dirty="0" smtClean="0"/>
              <a:t>exclusions</a:t>
            </a:r>
          </a:p>
          <a:p>
            <a:r>
              <a:rPr lang="en-GB" b="0" dirty="0" smtClean="0"/>
              <a:t>Nine out of ten mainstream </a:t>
            </a:r>
            <a:r>
              <a:rPr lang="en-GB" b="0" dirty="0"/>
              <a:t>schools </a:t>
            </a:r>
            <a:r>
              <a:rPr lang="en-GB" b="0" dirty="0" smtClean="0"/>
              <a:t>benefit </a:t>
            </a:r>
            <a:r>
              <a:rPr lang="en-GB" b="0" dirty="0"/>
              <a:t>from these pupils leaving, in </a:t>
            </a:r>
            <a:r>
              <a:rPr lang="en-GB" b="0" dirty="0" smtClean="0"/>
              <a:t>that </a:t>
            </a:r>
            <a:r>
              <a:rPr lang="en-GB" b="0" dirty="0"/>
              <a:t>their performance data is </a:t>
            </a:r>
            <a:r>
              <a:rPr lang="en-GB" b="0" dirty="0" smtClean="0"/>
              <a:t>improved - effect </a:t>
            </a:r>
            <a:r>
              <a:rPr lang="en-GB" b="0" dirty="0"/>
              <a:t>is strongest for sponsor academies</a:t>
            </a:r>
            <a:r>
              <a:rPr lang="en-GB" b="0" dirty="0" smtClean="0"/>
              <a:t>.</a:t>
            </a:r>
          </a:p>
          <a:p>
            <a:r>
              <a:rPr lang="en-GB" b="0" dirty="0"/>
              <a:t>Some children, including highly vulnerable ones, are not in education at all</a:t>
            </a:r>
            <a:r>
              <a:rPr lang="en-GB" b="0" dirty="0" smtClean="0"/>
              <a:t>.</a:t>
            </a:r>
          </a:p>
          <a:p>
            <a:r>
              <a:rPr lang="en-GB" b="0" dirty="0" smtClean="0"/>
              <a:t>Home </a:t>
            </a:r>
            <a:r>
              <a:rPr lang="en-GB" b="0" dirty="0"/>
              <a:t>education </a:t>
            </a:r>
            <a:r>
              <a:rPr lang="en-GB" b="0" dirty="0" smtClean="0"/>
              <a:t>- a </a:t>
            </a:r>
            <a:r>
              <a:rPr lang="en-GB" b="0" dirty="0"/>
              <a:t>growing number could reflect pressure being asserted by the child’s former </a:t>
            </a:r>
            <a:r>
              <a:rPr lang="en-GB" b="0" dirty="0" smtClean="0"/>
              <a:t>school.</a:t>
            </a:r>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30</a:t>
            </a:fld>
            <a:endParaRPr lang="en-GB" dirty="0"/>
          </a:p>
        </p:txBody>
      </p:sp>
    </p:spTree>
    <p:extLst>
      <p:ext uri="{BB962C8B-B14F-4D97-AF65-F5344CB8AC3E}">
        <p14:creationId xmlns:p14="http://schemas.microsoft.com/office/powerpoint/2010/main" val="409582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t>Exclusion data 2015-16</a:t>
            </a:r>
            <a:endParaRPr lang="en-GB" b="0" dirty="0"/>
          </a:p>
        </p:txBody>
      </p:sp>
      <p:sp>
        <p:nvSpPr>
          <p:cNvPr id="3" name="Content Placeholder 2"/>
          <p:cNvSpPr>
            <a:spLocks noGrp="1"/>
          </p:cNvSpPr>
          <p:nvPr>
            <p:ph idx="1"/>
          </p:nvPr>
        </p:nvSpPr>
        <p:spPr>
          <a:xfrm>
            <a:off x="684212" y="1196976"/>
            <a:ext cx="7992244" cy="4679949"/>
          </a:xfrm>
        </p:spPr>
        <p:txBody>
          <a:bodyPr/>
          <a:lstStyle/>
          <a:p>
            <a:pPr marL="0" indent="0" algn="just">
              <a:spcBef>
                <a:spcPts val="450"/>
              </a:spcBef>
              <a:spcAft>
                <a:spcPts val="450"/>
              </a:spcAft>
              <a:buSzPts val="1200"/>
              <a:buNone/>
            </a:pPr>
            <a:r>
              <a:rPr lang="en-GB" sz="2400" b="0" dirty="0">
                <a:latin typeface="Arial" panose="020B0604020202020204" pitchFamily="34" charset="0"/>
                <a:cs typeface="Arial" panose="020B0604020202020204" pitchFamily="34" charset="0"/>
              </a:rPr>
              <a:t>Permanent exclusions </a:t>
            </a:r>
            <a:endParaRPr lang="en-GB" sz="2400" b="0" dirty="0" smtClean="0">
              <a:latin typeface="Arial" panose="020B0604020202020204" pitchFamily="34" charset="0"/>
              <a:cs typeface="Arial" panose="020B0604020202020204" pitchFamily="34" charset="0"/>
            </a:endParaRPr>
          </a:p>
          <a:p>
            <a:pPr>
              <a:spcBef>
                <a:spcPts val="450"/>
              </a:spcBef>
              <a:spcAft>
                <a:spcPts val="450"/>
              </a:spcAft>
              <a:buSzPts val="1200"/>
            </a:pPr>
            <a:r>
              <a:rPr lang="en-GB" sz="2400" b="0" dirty="0" smtClean="0">
                <a:latin typeface="Arial" panose="020B0604020202020204" pitchFamily="34" charset="0"/>
                <a:ea typeface="Calibri" panose="020F0502020204030204" pitchFamily="34" charset="0"/>
                <a:cs typeface="Arial" panose="020B0604020202020204" pitchFamily="34" charset="0"/>
              </a:rPr>
              <a:t>0.32</a:t>
            </a:r>
            <a:r>
              <a:rPr lang="en-GB" sz="2400" b="0" dirty="0">
                <a:latin typeface="Arial" panose="020B0604020202020204" pitchFamily="34" charset="0"/>
                <a:ea typeface="Calibri" panose="020F0502020204030204" pitchFamily="34" charset="0"/>
                <a:cs typeface="Arial" panose="020B0604020202020204" pitchFamily="34" charset="0"/>
              </a:rPr>
              <a:t>% of pupils on SEN support received a permanent exclusion </a:t>
            </a:r>
            <a:r>
              <a:rPr lang="en-GB" sz="2400" b="0" dirty="0" smtClean="0">
                <a:latin typeface="Arial" panose="020B0604020202020204" pitchFamily="34" charset="0"/>
                <a:ea typeface="Calibri" panose="020F0502020204030204" pitchFamily="34" charset="0"/>
                <a:cs typeface="Arial" panose="020B0604020202020204" pitchFamily="34" charset="0"/>
              </a:rPr>
              <a:t>compared </a:t>
            </a:r>
            <a:r>
              <a:rPr lang="en-GB" sz="2400" b="0" dirty="0">
                <a:latin typeface="Arial" panose="020B0604020202020204" pitchFamily="34" charset="0"/>
                <a:ea typeface="Calibri" panose="020F0502020204030204" pitchFamily="34" charset="0"/>
                <a:cs typeface="Arial" panose="020B0604020202020204" pitchFamily="34" charset="0"/>
              </a:rPr>
              <a:t>to 0.17% of pupils with statements or EHCPs and 0.05% of pupils with no SEN. </a:t>
            </a:r>
            <a:endParaRPr lang="en-GB" sz="2400" b="0" dirty="0" smtClean="0">
              <a:latin typeface="Arial" panose="020B0604020202020204" pitchFamily="34" charset="0"/>
              <a:ea typeface="Calibri" panose="020F0502020204030204" pitchFamily="34" charset="0"/>
              <a:cs typeface="Arial" panose="020B0604020202020204" pitchFamily="34" charset="0"/>
            </a:endParaRPr>
          </a:p>
          <a:p>
            <a:pPr marL="0" indent="0">
              <a:spcBef>
                <a:spcPts val="450"/>
              </a:spcBef>
              <a:spcAft>
                <a:spcPts val="450"/>
              </a:spcAft>
              <a:buSzPts val="1200"/>
              <a:buNone/>
            </a:pPr>
            <a:r>
              <a:rPr lang="en-GB" sz="2400" b="0" dirty="0">
                <a:latin typeface="Arial" panose="020B0604020202020204" pitchFamily="34" charset="0"/>
                <a:cs typeface="Arial" panose="020B0604020202020204" pitchFamily="34" charset="0"/>
              </a:rPr>
              <a:t>Fixed- term exclusions </a:t>
            </a:r>
            <a:endParaRPr lang="en-GB" sz="2400" b="0" dirty="0" smtClean="0">
              <a:latin typeface="Arial" panose="020B0604020202020204" pitchFamily="34" charset="0"/>
              <a:cs typeface="Arial" panose="020B0604020202020204" pitchFamily="34" charset="0"/>
            </a:endParaRPr>
          </a:p>
          <a:p>
            <a:pPr>
              <a:spcBef>
                <a:spcPts val="450"/>
              </a:spcBef>
              <a:spcAft>
                <a:spcPts val="450"/>
              </a:spcAft>
              <a:buSzPts val="1200"/>
            </a:pPr>
            <a:r>
              <a:rPr lang="en-GB" sz="2400" b="0" dirty="0" smtClean="0">
                <a:latin typeface="Arial" panose="020B0604020202020204" pitchFamily="34" charset="0"/>
                <a:ea typeface="Calibri" panose="020F0502020204030204" pitchFamily="34" charset="0"/>
                <a:cs typeface="Arial" panose="020B0604020202020204" pitchFamily="34" charset="0"/>
              </a:rPr>
              <a:t>5.93</a:t>
            </a:r>
            <a:r>
              <a:rPr lang="en-GB" sz="2400" b="0" dirty="0">
                <a:latin typeface="Arial" panose="020B0604020202020204" pitchFamily="34" charset="0"/>
                <a:ea typeface="Calibri" panose="020F0502020204030204" pitchFamily="34" charset="0"/>
                <a:cs typeface="Arial" panose="020B0604020202020204" pitchFamily="34" charset="0"/>
              </a:rPr>
              <a:t>% of pupils on SEN support received a fixed period exclusion </a:t>
            </a:r>
            <a:r>
              <a:rPr lang="en-GB" sz="2400" b="0" dirty="0" smtClean="0">
                <a:latin typeface="Arial" panose="020B0604020202020204" pitchFamily="34" charset="0"/>
                <a:ea typeface="Calibri" panose="020F0502020204030204" pitchFamily="34" charset="0"/>
                <a:cs typeface="Arial" panose="020B0604020202020204" pitchFamily="34" charset="0"/>
              </a:rPr>
              <a:t>compared </a:t>
            </a:r>
            <a:r>
              <a:rPr lang="en-GB" sz="2400" b="0" dirty="0">
                <a:latin typeface="Arial" panose="020B0604020202020204" pitchFamily="34" charset="0"/>
                <a:ea typeface="Calibri" panose="020F0502020204030204" pitchFamily="34" charset="0"/>
                <a:cs typeface="Arial" panose="020B0604020202020204" pitchFamily="34" charset="0"/>
              </a:rPr>
              <a:t>to 6.30% of pupils with statements or EHCPs and 1.46% of pupils with no SEN. </a:t>
            </a:r>
          </a:p>
          <a:p>
            <a:pPr algn="just">
              <a:spcBef>
                <a:spcPts val="450"/>
              </a:spcBef>
              <a:spcAft>
                <a:spcPts val="450"/>
              </a:spcAft>
              <a:buSzPts val="1200"/>
            </a:pPr>
            <a:endParaRPr lang="en-GB" dirty="0">
              <a:latin typeface="Arial" panose="020B060402020202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31</a:t>
            </a:fld>
            <a:endParaRPr lang="en-GB" dirty="0"/>
          </a:p>
        </p:txBody>
      </p:sp>
    </p:spTree>
    <p:extLst>
      <p:ext uri="{BB962C8B-B14F-4D97-AF65-F5344CB8AC3E}">
        <p14:creationId xmlns:p14="http://schemas.microsoft.com/office/powerpoint/2010/main" val="22708991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953" y="404664"/>
            <a:ext cx="7775575" cy="647701"/>
          </a:xfrm>
        </p:spPr>
        <p:txBody>
          <a:bodyPr/>
          <a:lstStyle/>
          <a:p>
            <a:r>
              <a:rPr lang="en-GB" b="0" dirty="0" smtClean="0"/>
              <a:t>Illegal Exclusions</a:t>
            </a:r>
            <a:endParaRPr lang="en-GB" b="0" dirty="0"/>
          </a:p>
        </p:txBody>
      </p:sp>
      <p:sp>
        <p:nvSpPr>
          <p:cNvPr id="3" name="Content Placeholder 2"/>
          <p:cNvSpPr>
            <a:spLocks noGrp="1"/>
          </p:cNvSpPr>
          <p:nvPr>
            <p:ph idx="1"/>
          </p:nvPr>
        </p:nvSpPr>
        <p:spPr>
          <a:xfrm>
            <a:off x="681954" y="1268760"/>
            <a:ext cx="7775575" cy="4679949"/>
          </a:xfrm>
        </p:spPr>
        <p:txBody>
          <a:bodyPr/>
          <a:lstStyle/>
          <a:p>
            <a:pPr marL="0" indent="0">
              <a:buNone/>
            </a:pPr>
            <a:r>
              <a:rPr lang="en-GB" dirty="0"/>
              <a:t>Amanda Spielman </a:t>
            </a:r>
            <a:r>
              <a:rPr lang="en-GB" b="0" dirty="0" smtClean="0"/>
              <a:t>(Dec 2017)</a:t>
            </a:r>
          </a:p>
          <a:p>
            <a:r>
              <a:rPr lang="en-GB" b="0" dirty="0" smtClean="0">
                <a:effectLst/>
              </a:rPr>
              <a:t>“Children with SEN are not a problem to be pushed out of sight and out of mind. Off-rolling is an example of where schools have lost sight of the purpose of education, prioritising accountability and gaming over giving children the support that they deserve.”</a:t>
            </a:r>
          </a:p>
          <a:p>
            <a:pPr marL="0" indent="0">
              <a:buNone/>
            </a:pPr>
            <a:r>
              <a:rPr lang="en-GB" dirty="0"/>
              <a:t>NEU (National Education Union) </a:t>
            </a:r>
            <a:r>
              <a:rPr lang="en-GB" dirty="0" smtClean="0"/>
              <a:t>– </a:t>
            </a:r>
            <a:r>
              <a:rPr lang="en-GB" b="0" dirty="0" smtClean="0"/>
              <a:t>Survey Nov 2017</a:t>
            </a:r>
          </a:p>
          <a:p>
            <a:r>
              <a:rPr lang="en-GB" b="0" dirty="0" smtClean="0"/>
              <a:t>One </a:t>
            </a:r>
            <a:r>
              <a:rPr lang="en-GB" b="0" dirty="0"/>
              <a:t>in five teachers are aware of illegal exclusions of students with </a:t>
            </a:r>
            <a:r>
              <a:rPr lang="en-GB" b="0" dirty="0" smtClean="0"/>
              <a:t>SEND</a:t>
            </a:r>
            <a:r>
              <a:rPr lang="en-GB" b="0" dirty="0"/>
              <a:t> within their educational </a:t>
            </a:r>
            <a:r>
              <a:rPr lang="en-GB" b="0" dirty="0" smtClean="0"/>
              <a:t>setting</a:t>
            </a:r>
          </a:p>
          <a:p>
            <a:pPr marL="0" indent="0">
              <a:buNone/>
            </a:pPr>
            <a:r>
              <a:rPr lang="en-GB" dirty="0" smtClean="0"/>
              <a:t>Geoff Barton </a:t>
            </a:r>
            <a:r>
              <a:rPr lang="en-GB" b="0" dirty="0" smtClean="0"/>
              <a:t>(ASCL, November 2017)</a:t>
            </a:r>
          </a:p>
          <a:p>
            <a:r>
              <a:rPr lang="en-GB" b="0" dirty="0" smtClean="0"/>
              <a:t>“Off-rolling </a:t>
            </a:r>
            <a:r>
              <a:rPr lang="en-GB" b="0" dirty="0"/>
              <a:t>is unethical, inappropriate and beyond repugnant – the consequences are </a:t>
            </a:r>
            <a:r>
              <a:rPr lang="en-GB" b="0" dirty="0" smtClean="0"/>
              <a:t>devastating”.</a:t>
            </a:r>
            <a:endParaRPr lang="en-GB" b="0" dirty="0"/>
          </a:p>
          <a:p>
            <a:endParaRPr lang="en-GB" b="0" dirty="0" smtClean="0">
              <a:effectLst/>
            </a:endParaRPr>
          </a:p>
          <a:p>
            <a:endParaRPr lang="en-GB" b="0" dirty="0"/>
          </a:p>
        </p:txBody>
      </p:sp>
    </p:spTree>
    <p:extLst>
      <p:ext uri="{BB962C8B-B14F-4D97-AF65-F5344CB8AC3E}">
        <p14:creationId xmlns:p14="http://schemas.microsoft.com/office/powerpoint/2010/main" val="22693976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8064251" cy="647701"/>
          </a:xfrm>
        </p:spPr>
        <p:txBody>
          <a:bodyPr/>
          <a:lstStyle/>
          <a:p>
            <a:r>
              <a:rPr lang="en-GB" b="0" dirty="0" smtClean="0"/>
              <a:t>Exclusions – Local area inspection reports</a:t>
            </a:r>
            <a:endParaRPr lang="en-GB" b="0" dirty="0"/>
          </a:p>
        </p:txBody>
      </p:sp>
      <p:sp>
        <p:nvSpPr>
          <p:cNvPr id="3" name="Content Placeholder 2"/>
          <p:cNvSpPr>
            <a:spLocks noGrp="1"/>
          </p:cNvSpPr>
          <p:nvPr>
            <p:ph idx="1"/>
          </p:nvPr>
        </p:nvSpPr>
        <p:spPr>
          <a:xfrm>
            <a:off x="251520" y="1245505"/>
            <a:ext cx="8424936" cy="4824189"/>
          </a:xfrm>
        </p:spPr>
        <p:txBody>
          <a:bodyPr/>
          <a:lstStyle/>
          <a:p>
            <a:r>
              <a:rPr lang="en-GB" sz="2200" dirty="0" smtClean="0"/>
              <a:t>Cambridgeshire (2017) </a:t>
            </a:r>
            <a:r>
              <a:rPr lang="en-GB" sz="2200" b="0" dirty="0" smtClean="0"/>
              <a:t>– Improvements in support </a:t>
            </a:r>
            <a:r>
              <a:rPr lang="en-GB" sz="2200" b="0" dirty="0"/>
              <a:t>for </a:t>
            </a:r>
            <a:r>
              <a:rPr lang="en-GB" sz="2200" b="0" dirty="0" smtClean="0"/>
              <a:t>CYP </a:t>
            </a:r>
            <a:r>
              <a:rPr lang="en-GB" sz="2200" b="0" dirty="0"/>
              <a:t>who display challenging </a:t>
            </a:r>
            <a:r>
              <a:rPr lang="en-GB" sz="2200" b="0" dirty="0" smtClean="0"/>
              <a:t>behaviour…..local </a:t>
            </a:r>
            <a:r>
              <a:rPr lang="en-GB" sz="2200" b="0" dirty="0"/>
              <a:t>area leaders and school leaders working </a:t>
            </a:r>
            <a:r>
              <a:rPr lang="en-GB" sz="2200" b="0" dirty="0" smtClean="0"/>
              <a:t>together…permanent </a:t>
            </a:r>
            <a:r>
              <a:rPr lang="en-GB" sz="2200" b="0" dirty="0"/>
              <a:t>exclusions of </a:t>
            </a:r>
            <a:r>
              <a:rPr lang="en-GB" sz="2200" b="0" dirty="0" smtClean="0"/>
              <a:t>CYP with SEND reduced </a:t>
            </a:r>
            <a:r>
              <a:rPr lang="en-GB" sz="2200" b="0" dirty="0"/>
              <a:t>by </a:t>
            </a:r>
            <a:r>
              <a:rPr lang="en-GB" sz="2200" b="0" dirty="0" smtClean="0"/>
              <a:t>¾ in a year</a:t>
            </a:r>
          </a:p>
          <a:p>
            <a:r>
              <a:rPr lang="en-GB" sz="2200" dirty="0" smtClean="0"/>
              <a:t>Trafford  (2017</a:t>
            </a:r>
            <a:r>
              <a:rPr lang="en-GB" sz="2200" b="0" dirty="0" smtClean="0"/>
              <a:t>) - Effective </a:t>
            </a:r>
            <a:r>
              <a:rPr lang="en-GB" sz="2200" b="0" dirty="0"/>
              <a:t>systems in place to avoid the permanent exclusion of </a:t>
            </a:r>
            <a:r>
              <a:rPr lang="en-GB" sz="2200" b="0" dirty="0" smtClean="0"/>
              <a:t>CYP with SEN. </a:t>
            </a:r>
            <a:r>
              <a:rPr lang="en-GB" sz="2200" b="0" dirty="0"/>
              <a:t>As a result, the number of such pupils who are permanently excluded is low</a:t>
            </a:r>
            <a:r>
              <a:rPr lang="en-GB" sz="2200" b="0" dirty="0" smtClean="0"/>
              <a:t>. </a:t>
            </a:r>
            <a:endParaRPr lang="en-GB" sz="2200" b="0" dirty="0"/>
          </a:p>
          <a:p>
            <a:r>
              <a:rPr lang="en-GB" sz="2200" dirty="0" smtClean="0"/>
              <a:t>Greenwich (2017)</a:t>
            </a:r>
            <a:r>
              <a:rPr lang="en-GB" sz="2200" b="0" dirty="0" smtClean="0"/>
              <a:t> - No permanent exclusions for pupils who have SEND in primary schools. Rates of fixed-term exclusions reducing overall, particularly for pupils without EHC plans. 	</a:t>
            </a:r>
          </a:p>
          <a:p>
            <a:endParaRPr lang="en-GB" sz="1800" b="0" dirty="0" smtClean="0"/>
          </a:p>
          <a:p>
            <a:pPr marL="0" indent="0">
              <a:buNone/>
            </a:pPr>
            <a:endParaRPr lang="en-GB" b="0" dirty="0"/>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33</a:t>
            </a:fld>
            <a:endParaRPr lang="en-GB" dirty="0"/>
          </a:p>
        </p:txBody>
      </p:sp>
    </p:spTree>
    <p:extLst>
      <p:ext uri="{BB962C8B-B14F-4D97-AF65-F5344CB8AC3E}">
        <p14:creationId xmlns:p14="http://schemas.microsoft.com/office/powerpoint/2010/main" val="34941218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95536" y="332656"/>
            <a:ext cx="8569325" cy="1125538"/>
          </a:xfrm>
        </p:spPr>
        <p:txBody>
          <a:bodyPr/>
          <a:lstStyle/>
          <a:p>
            <a:r>
              <a:rPr lang="en-GB" b="0" dirty="0">
                <a:cs typeface="Arial" panose="020B0604020202020204" pitchFamily="34" charset="0"/>
              </a:rPr>
              <a:t>What does successful implementation of the </a:t>
            </a:r>
            <a:r>
              <a:rPr lang="en-GB" b="0" dirty="0" smtClean="0">
                <a:cs typeface="Arial" panose="020B0604020202020204" pitchFamily="34" charset="0"/>
              </a:rPr>
              <a:t>SEND reforms </a:t>
            </a:r>
            <a:r>
              <a:rPr lang="en-GB" b="0" dirty="0">
                <a:cs typeface="Arial" panose="020B0604020202020204" pitchFamily="34" charset="0"/>
              </a:rPr>
              <a:t>look like?</a:t>
            </a:r>
            <a:endParaRPr lang="en-GB" altLang="en-US" dirty="0" smtClean="0"/>
          </a:p>
        </p:txBody>
      </p:sp>
      <p:sp>
        <p:nvSpPr>
          <p:cNvPr id="5" name="TextBox 4"/>
          <p:cNvSpPr txBox="1">
            <a:spLocks noChangeArrowheads="1"/>
          </p:cNvSpPr>
          <p:nvPr/>
        </p:nvSpPr>
        <p:spPr bwMode="auto">
          <a:xfrm>
            <a:off x="250824" y="1844675"/>
            <a:ext cx="259298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GB" altLang="en-US" b="0" dirty="0"/>
              <a:t>1. </a:t>
            </a:r>
            <a:r>
              <a:rPr lang="en-GB" altLang="en-US" dirty="0" smtClean="0"/>
              <a:t>C</a:t>
            </a:r>
            <a:r>
              <a:rPr lang="en-GB" altLang="en-US" dirty="0" smtClean="0">
                <a:latin typeface="+mn-lt"/>
                <a:cs typeface="Arial" panose="020B0604020202020204" pitchFamily="34" charset="0"/>
              </a:rPr>
              <a:t>o-production </a:t>
            </a:r>
            <a:r>
              <a:rPr lang="en-GB" altLang="en-US" b="0" dirty="0" smtClean="0">
                <a:latin typeface="+mn-lt"/>
                <a:cs typeface="Arial" panose="020B0604020202020204" pitchFamily="34" charset="0"/>
              </a:rPr>
              <a:t>with </a:t>
            </a:r>
            <a:r>
              <a:rPr lang="en-GB" altLang="en-US" b="0" dirty="0" smtClean="0"/>
              <a:t>children</a:t>
            </a:r>
            <a:r>
              <a:rPr lang="en-GB" altLang="en-US" b="0" dirty="0"/>
              <a:t>, young people and parents</a:t>
            </a:r>
          </a:p>
        </p:txBody>
      </p:sp>
      <p:sp>
        <p:nvSpPr>
          <p:cNvPr id="6" name="TextBox 5"/>
          <p:cNvSpPr txBox="1">
            <a:spLocks noChangeArrowheads="1"/>
          </p:cNvSpPr>
          <p:nvPr/>
        </p:nvSpPr>
        <p:spPr bwMode="auto">
          <a:xfrm>
            <a:off x="3067964" y="1490732"/>
            <a:ext cx="30622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US" altLang="en-US" b="0" dirty="0"/>
              <a:t>2. All </a:t>
            </a:r>
            <a:r>
              <a:rPr lang="en-US" altLang="en-US" b="0" dirty="0" smtClean="0"/>
              <a:t>parties meet their </a:t>
            </a:r>
            <a:r>
              <a:rPr lang="en-US" altLang="en-US" dirty="0" smtClean="0"/>
              <a:t>statutory </a:t>
            </a:r>
            <a:r>
              <a:rPr lang="en-GB" altLang="en-US" dirty="0" smtClean="0"/>
              <a:t>duties</a:t>
            </a:r>
            <a:endParaRPr lang="en-GB" altLang="en-US" dirty="0"/>
          </a:p>
        </p:txBody>
      </p:sp>
      <p:sp>
        <p:nvSpPr>
          <p:cNvPr id="7" name="TextBox 6"/>
          <p:cNvSpPr txBox="1">
            <a:spLocks noChangeArrowheads="1"/>
          </p:cNvSpPr>
          <p:nvPr/>
        </p:nvSpPr>
        <p:spPr bwMode="auto">
          <a:xfrm>
            <a:off x="5768893" y="2018251"/>
            <a:ext cx="309403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GB" altLang="en-US" b="0" dirty="0"/>
              <a:t>3. </a:t>
            </a:r>
            <a:r>
              <a:rPr lang="en-GB" b="0" dirty="0">
                <a:cs typeface="Arial" panose="020B0604020202020204" pitchFamily="34" charset="0"/>
              </a:rPr>
              <a:t>Increased satisfaction with access to </a:t>
            </a:r>
            <a:r>
              <a:rPr lang="en-GB" dirty="0">
                <a:cs typeface="Arial" panose="020B0604020202020204" pitchFamily="34" charset="0"/>
              </a:rPr>
              <a:t>local services</a:t>
            </a:r>
            <a:endParaRPr lang="en-GB" altLang="en-US" dirty="0"/>
          </a:p>
        </p:txBody>
      </p:sp>
      <p:sp>
        <p:nvSpPr>
          <p:cNvPr id="8" name="TextBox 7"/>
          <p:cNvSpPr txBox="1">
            <a:spLocks noChangeArrowheads="1"/>
          </p:cNvSpPr>
          <p:nvPr/>
        </p:nvSpPr>
        <p:spPr bwMode="auto">
          <a:xfrm>
            <a:off x="6134474" y="3356992"/>
            <a:ext cx="269875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GB" altLang="en-US" b="0" dirty="0"/>
              <a:t>4. </a:t>
            </a:r>
            <a:r>
              <a:rPr lang="en-GB" dirty="0">
                <a:cs typeface="Arial" panose="020B0604020202020204" pitchFamily="34" charset="0"/>
              </a:rPr>
              <a:t>Accurate and timely identification </a:t>
            </a:r>
            <a:r>
              <a:rPr lang="en-GB" b="0" dirty="0">
                <a:cs typeface="Arial" panose="020B0604020202020204" pitchFamily="34" charset="0"/>
              </a:rPr>
              <a:t>of </a:t>
            </a:r>
            <a:r>
              <a:rPr lang="en-GB" b="0" dirty="0" smtClean="0">
                <a:cs typeface="Arial" panose="020B0604020202020204" pitchFamily="34" charset="0"/>
              </a:rPr>
              <a:t>SEN </a:t>
            </a:r>
            <a:r>
              <a:rPr lang="en-GB" b="0" dirty="0">
                <a:cs typeface="Arial" panose="020B0604020202020204" pitchFamily="34" charset="0"/>
              </a:rPr>
              <a:t>and disability</a:t>
            </a:r>
            <a:endParaRPr lang="en-GB" altLang="en-US" dirty="0"/>
          </a:p>
        </p:txBody>
      </p:sp>
      <p:sp>
        <p:nvSpPr>
          <p:cNvPr id="10" name="TextBox 9"/>
          <p:cNvSpPr txBox="1">
            <a:spLocks noChangeArrowheads="1"/>
          </p:cNvSpPr>
          <p:nvPr/>
        </p:nvSpPr>
        <p:spPr bwMode="auto">
          <a:xfrm>
            <a:off x="5414936" y="4771410"/>
            <a:ext cx="30956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GB" altLang="en-US" b="0" dirty="0">
                <a:cs typeface="Arial" charset="0"/>
              </a:rPr>
              <a:t>5. </a:t>
            </a:r>
            <a:r>
              <a:rPr lang="en-GB" altLang="en-US" dirty="0" smtClean="0">
                <a:cs typeface="Arial" charset="0"/>
              </a:rPr>
              <a:t>Improved attainment and narrowing of gap </a:t>
            </a:r>
            <a:r>
              <a:rPr lang="en-GB" altLang="en-US" b="0" dirty="0" smtClean="0">
                <a:cs typeface="Arial" charset="0"/>
              </a:rPr>
              <a:t>for CYP with SEND </a:t>
            </a:r>
            <a:endParaRPr lang="en-GB" altLang="en-US" b="0" dirty="0"/>
          </a:p>
        </p:txBody>
      </p:sp>
      <p:sp>
        <p:nvSpPr>
          <p:cNvPr id="11" name="TextBox 10"/>
          <p:cNvSpPr txBox="1">
            <a:spLocks noChangeArrowheads="1"/>
          </p:cNvSpPr>
          <p:nvPr/>
        </p:nvSpPr>
        <p:spPr bwMode="auto">
          <a:xfrm>
            <a:off x="2525686" y="5613616"/>
            <a:ext cx="2889250"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GB" altLang="en-US" b="0" dirty="0"/>
              <a:t>6</a:t>
            </a:r>
            <a:r>
              <a:rPr lang="en-GB" altLang="en-US" b="0" dirty="0" smtClean="0"/>
              <a:t>. Strong focus on those at </a:t>
            </a:r>
            <a:r>
              <a:rPr lang="en-GB" altLang="en-US" dirty="0" smtClean="0"/>
              <a:t>SEN Support </a:t>
            </a:r>
            <a:endParaRPr lang="en-GB" altLang="en-US" dirty="0"/>
          </a:p>
          <a:p>
            <a:pPr eaLnBrk="1" hangingPunct="1">
              <a:spcBef>
                <a:spcPct val="0"/>
              </a:spcBef>
              <a:buFontTx/>
              <a:buNone/>
            </a:pPr>
            <a:endParaRPr lang="en-GB" altLang="en-US" sz="1800" b="0" dirty="0"/>
          </a:p>
        </p:txBody>
      </p:sp>
      <p:sp>
        <p:nvSpPr>
          <p:cNvPr id="12" name="TextBox 11"/>
          <p:cNvSpPr txBox="1">
            <a:spLocks noChangeArrowheads="1"/>
          </p:cNvSpPr>
          <p:nvPr/>
        </p:nvSpPr>
        <p:spPr bwMode="auto">
          <a:xfrm>
            <a:off x="479245" y="4295727"/>
            <a:ext cx="3096344"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None/>
            </a:pPr>
            <a:r>
              <a:rPr lang="en-GB" altLang="en-US" b="0" dirty="0"/>
              <a:t>7. </a:t>
            </a:r>
            <a:r>
              <a:rPr lang="en-GB" b="0" dirty="0">
                <a:cs typeface="Arial" panose="020B0604020202020204" pitchFamily="34" charset="0"/>
              </a:rPr>
              <a:t>More YP </a:t>
            </a:r>
            <a:r>
              <a:rPr lang="en-GB" b="0" dirty="0" smtClean="0">
                <a:cs typeface="Arial" panose="020B0604020202020204" pitchFamily="34" charset="0"/>
              </a:rPr>
              <a:t>go </a:t>
            </a:r>
            <a:r>
              <a:rPr lang="en-GB" b="0" dirty="0">
                <a:cs typeface="Arial" panose="020B0604020202020204" pitchFamily="34" charset="0"/>
              </a:rPr>
              <a:t>on to </a:t>
            </a:r>
            <a:r>
              <a:rPr lang="en-GB" dirty="0">
                <a:cs typeface="Arial" panose="020B0604020202020204" pitchFamily="34" charset="0"/>
              </a:rPr>
              <a:t>post-16 education, training &amp; employment</a:t>
            </a:r>
          </a:p>
          <a:p>
            <a:pPr eaLnBrk="1" hangingPunct="1">
              <a:spcBef>
                <a:spcPct val="0"/>
              </a:spcBef>
              <a:buFontTx/>
              <a:buNone/>
            </a:pPr>
            <a:endParaRPr lang="en-GB" altLang="en-US" b="0" dirty="0"/>
          </a:p>
        </p:txBody>
      </p:sp>
      <p:pic>
        <p:nvPicPr>
          <p:cNvPr id="1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35897" y="2230965"/>
            <a:ext cx="2379039" cy="27264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704543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P spid="11" grpId="0"/>
      <p:bldP spid="1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611188" y="1052513"/>
            <a:ext cx="8075612" cy="1125537"/>
          </a:xfrm>
        </p:spPr>
        <p:txBody>
          <a:bodyPr/>
          <a:lstStyle/>
          <a:p>
            <a:pPr algn="ctr">
              <a:defRPr/>
            </a:pPr>
            <a:r>
              <a:rPr lang="en-GB" altLang="en-US" sz="2800" b="0" dirty="0">
                <a:ea typeface="MS PGothic" charset="-128"/>
              </a:rPr>
              <a:t>	</a:t>
            </a:r>
          </a:p>
        </p:txBody>
      </p:sp>
      <p:sp>
        <p:nvSpPr>
          <p:cNvPr id="3075" name="Rectangle 3"/>
          <p:cNvSpPr>
            <a:spLocks noGrp="1" noChangeArrowheads="1"/>
          </p:cNvSpPr>
          <p:nvPr>
            <p:ph type="body" idx="4294967295"/>
          </p:nvPr>
        </p:nvSpPr>
        <p:spPr>
          <a:xfrm>
            <a:off x="395536" y="1196752"/>
            <a:ext cx="8137525" cy="4178300"/>
          </a:xfrm>
        </p:spPr>
        <p:txBody>
          <a:bodyPr/>
          <a:lstStyle/>
          <a:p>
            <a:pPr marL="0" indent="0">
              <a:buNone/>
            </a:pPr>
            <a:r>
              <a:rPr lang="en-GB" sz="2400" b="0" dirty="0" smtClean="0"/>
              <a:t>Progress</a:t>
            </a:r>
          </a:p>
          <a:p>
            <a:r>
              <a:rPr lang="en-GB" b="0" dirty="0" smtClean="0"/>
              <a:t>“In </a:t>
            </a:r>
            <a:r>
              <a:rPr lang="en-GB" b="0" dirty="0"/>
              <a:t>12 of the 30 local areas inspected, inspectors identified a strength in how leaders had secured appropriate education, employment and training post-16. </a:t>
            </a:r>
            <a:endParaRPr lang="en-GB" b="0" dirty="0" smtClean="0"/>
          </a:p>
          <a:p>
            <a:r>
              <a:rPr lang="en-GB" b="0" dirty="0"/>
              <a:t>The proportions of young people who have SEND who are not in education, employment and training were low, particularly for those who had an EHC </a:t>
            </a:r>
            <a:r>
              <a:rPr lang="en-GB" b="0" dirty="0" smtClean="0"/>
              <a:t>plan”.</a:t>
            </a:r>
            <a:endParaRPr lang="en-GB" b="0" dirty="0"/>
          </a:p>
          <a:p>
            <a:pPr marL="0" indent="0">
              <a:buNone/>
            </a:pPr>
            <a:r>
              <a:rPr lang="en-GB" sz="1600" dirty="0" smtClean="0"/>
              <a:t>Ofsted and CQC, </a:t>
            </a:r>
            <a:r>
              <a:rPr lang="en-GB" sz="1600" dirty="0"/>
              <a:t>Local area SEND inspections: one year </a:t>
            </a:r>
            <a:r>
              <a:rPr lang="en-GB" sz="1600" dirty="0" smtClean="0"/>
              <a:t>on, Oct </a:t>
            </a:r>
            <a:r>
              <a:rPr lang="en-GB" sz="1600" dirty="0"/>
              <a:t>2017 </a:t>
            </a:r>
          </a:p>
          <a:p>
            <a:pPr marL="0" indent="0">
              <a:buNone/>
              <a:defRPr/>
            </a:pPr>
            <a:r>
              <a:rPr lang="en-GB" altLang="en-US" sz="2400" b="0" dirty="0" smtClean="0">
                <a:ea typeface="MS PGothic" panose="020B0600070205080204" pitchFamily="34" charset="-128"/>
              </a:rPr>
              <a:t>Challenges </a:t>
            </a:r>
          </a:p>
          <a:p>
            <a:pPr>
              <a:defRPr/>
            </a:pPr>
            <a:r>
              <a:rPr lang="en-GB" altLang="en-US" b="0" dirty="0" smtClean="0">
                <a:ea typeface="MS PGothic" panose="020B0600070205080204" pitchFamily="34" charset="-128"/>
              </a:rPr>
              <a:t>Focus on securing education, employment or training for all</a:t>
            </a:r>
          </a:p>
          <a:p>
            <a:pPr>
              <a:defRPr/>
            </a:pPr>
            <a:r>
              <a:rPr lang="en-GB" altLang="en-US" b="0" dirty="0" smtClean="0">
                <a:ea typeface="MS PGothic" panose="020B0600070205080204" pitchFamily="34" charset="-128"/>
              </a:rPr>
              <a:t>Improved links between special schools and colleges</a:t>
            </a:r>
          </a:p>
          <a:p>
            <a:pPr>
              <a:defRPr/>
            </a:pPr>
            <a:r>
              <a:rPr lang="en-GB" altLang="en-US" b="0" dirty="0" smtClean="0">
                <a:ea typeface="MS PGothic" panose="020B0600070205080204" pitchFamily="34" charset="-128"/>
              </a:rPr>
              <a:t>More supported internships</a:t>
            </a:r>
          </a:p>
          <a:p>
            <a:pPr>
              <a:defRPr/>
            </a:pPr>
            <a:endParaRPr lang="en-GB" altLang="en-US" sz="2400" b="0" dirty="0" smtClean="0">
              <a:ea typeface="MS PGothic" panose="020B0600070205080204" pitchFamily="34" charset="-128"/>
            </a:endParaRPr>
          </a:p>
          <a:p>
            <a:pPr>
              <a:buFont typeface="Wingdings" panose="05000000000000000000" pitchFamily="2" charset="2"/>
              <a:buNone/>
              <a:defRPr/>
            </a:pPr>
            <a:endParaRPr lang="en-GB" altLang="en-US" sz="2400" dirty="0" smtClean="0">
              <a:ea typeface="MS PGothic" panose="020B0600070205080204" pitchFamily="34" charset="-128"/>
            </a:endParaRPr>
          </a:p>
        </p:txBody>
      </p:sp>
      <p:sp>
        <p:nvSpPr>
          <p:cNvPr id="40964" name="Rectangle 2"/>
          <p:cNvSpPr>
            <a:spLocks noGrp="1" noChangeArrowheads="1"/>
          </p:cNvSpPr>
          <p:nvPr>
            <p:ph type="title" idx="4294967295"/>
          </p:nvPr>
        </p:nvSpPr>
        <p:spPr>
          <a:xfrm>
            <a:off x="395536" y="287337"/>
            <a:ext cx="8075612" cy="1125538"/>
          </a:xfrm>
        </p:spPr>
        <p:txBody>
          <a:bodyPr/>
          <a:lstStyle/>
          <a:p>
            <a:pPr>
              <a:defRPr/>
            </a:pPr>
            <a:r>
              <a:rPr lang="en-GB" b="0" dirty="0">
                <a:cs typeface="Arial" panose="020B0604020202020204" pitchFamily="34" charset="0"/>
              </a:rPr>
              <a:t>More YP go on to post-16 education, training &amp; </a:t>
            </a:r>
            <a:r>
              <a:rPr lang="en-GB" b="0" dirty="0" smtClean="0">
                <a:cs typeface="Arial" panose="020B0604020202020204" pitchFamily="34" charset="0"/>
              </a:rPr>
              <a:t>employment</a:t>
            </a:r>
            <a:br>
              <a:rPr lang="en-GB" b="0" dirty="0" smtClean="0">
                <a:cs typeface="Arial" panose="020B0604020202020204" pitchFamily="34" charset="0"/>
              </a:rPr>
            </a:br>
            <a:endParaRPr lang="en-GB" altLang="en-US" b="0" dirty="0">
              <a:ea typeface="MS PGothic" charset="-128"/>
            </a:endParaRPr>
          </a:p>
        </p:txBody>
      </p:sp>
    </p:spTree>
    <p:extLst>
      <p:ext uri="{BB962C8B-B14F-4D97-AF65-F5344CB8AC3E}">
        <p14:creationId xmlns:p14="http://schemas.microsoft.com/office/powerpoint/2010/main" val="4005990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95536" y="332656"/>
            <a:ext cx="8569325" cy="1125538"/>
          </a:xfrm>
        </p:spPr>
        <p:txBody>
          <a:bodyPr/>
          <a:lstStyle/>
          <a:p>
            <a:r>
              <a:rPr lang="en-GB" b="0" dirty="0">
                <a:cs typeface="Arial" panose="020B0604020202020204" pitchFamily="34" charset="0"/>
              </a:rPr>
              <a:t>What does successful implementation of the </a:t>
            </a:r>
            <a:r>
              <a:rPr lang="en-GB" b="0" dirty="0" smtClean="0">
                <a:cs typeface="Arial" panose="020B0604020202020204" pitchFamily="34" charset="0"/>
              </a:rPr>
              <a:t>SEND reforms </a:t>
            </a:r>
            <a:r>
              <a:rPr lang="en-GB" b="0" dirty="0">
                <a:cs typeface="Arial" panose="020B0604020202020204" pitchFamily="34" charset="0"/>
              </a:rPr>
              <a:t>look like?</a:t>
            </a:r>
            <a:endParaRPr lang="en-GB" altLang="en-US" dirty="0" smtClean="0"/>
          </a:p>
        </p:txBody>
      </p:sp>
      <p:sp>
        <p:nvSpPr>
          <p:cNvPr id="5" name="TextBox 4"/>
          <p:cNvSpPr txBox="1">
            <a:spLocks noChangeArrowheads="1"/>
          </p:cNvSpPr>
          <p:nvPr/>
        </p:nvSpPr>
        <p:spPr bwMode="auto">
          <a:xfrm>
            <a:off x="250824" y="1844675"/>
            <a:ext cx="259298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GB" altLang="en-US" b="0" dirty="0"/>
              <a:t>1. </a:t>
            </a:r>
            <a:r>
              <a:rPr lang="en-GB" altLang="en-US" dirty="0" smtClean="0"/>
              <a:t>C</a:t>
            </a:r>
            <a:r>
              <a:rPr lang="en-GB" altLang="en-US" dirty="0" smtClean="0">
                <a:latin typeface="+mn-lt"/>
                <a:cs typeface="Arial" panose="020B0604020202020204" pitchFamily="34" charset="0"/>
              </a:rPr>
              <a:t>o-production </a:t>
            </a:r>
            <a:r>
              <a:rPr lang="en-GB" altLang="en-US" b="0" dirty="0" smtClean="0">
                <a:latin typeface="+mn-lt"/>
                <a:cs typeface="Arial" panose="020B0604020202020204" pitchFamily="34" charset="0"/>
              </a:rPr>
              <a:t>with </a:t>
            </a:r>
            <a:r>
              <a:rPr lang="en-GB" altLang="en-US" b="0" dirty="0" smtClean="0"/>
              <a:t>children</a:t>
            </a:r>
            <a:r>
              <a:rPr lang="en-GB" altLang="en-US" b="0" dirty="0"/>
              <a:t>, young people and parents</a:t>
            </a:r>
          </a:p>
        </p:txBody>
      </p:sp>
      <p:sp>
        <p:nvSpPr>
          <p:cNvPr id="6" name="TextBox 5"/>
          <p:cNvSpPr txBox="1">
            <a:spLocks noChangeArrowheads="1"/>
          </p:cNvSpPr>
          <p:nvPr/>
        </p:nvSpPr>
        <p:spPr bwMode="auto">
          <a:xfrm>
            <a:off x="3067964" y="1490732"/>
            <a:ext cx="30622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US" altLang="en-US" b="0" dirty="0"/>
              <a:t>2. All </a:t>
            </a:r>
            <a:r>
              <a:rPr lang="en-US" altLang="en-US" b="0" dirty="0" smtClean="0"/>
              <a:t>parties meet their </a:t>
            </a:r>
            <a:r>
              <a:rPr lang="en-US" altLang="en-US" dirty="0" smtClean="0"/>
              <a:t>statutory </a:t>
            </a:r>
            <a:r>
              <a:rPr lang="en-GB" altLang="en-US" dirty="0" smtClean="0"/>
              <a:t>duties</a:t>
            </a:r>
            <a:endParaRPr lang="en-GB" altLang="en-US" dirty="0"/>
          </a:p>
        </p:txBody>
      </p:sp>
      <p:sp>
        <p:nvSpPr>
          <p:cNvPr id="7" name="TextBox 6"/>
          <p:cNvSpPr txBox="1">
            <a:spLocks noChangeArrowheads="1"/>
          </p:cNvSpPr>
          <p:nvPr/>
        </p:nvSpPr>
        <p:spPr bwMode="auto">
          <a:xfrm>
            <a:off x="5768893" y="2018251"/>
            <a:ext cx="309403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GB" altLang="en-US" b="0" dirty="0"/>
              <a:t>3. </a:t>
            </a:r>
            <a:r>
              <a:rPr lang="en-GB" b="0" dirty="0">
                <a:cs typeface="Arial" panose="020B0604020202020204" pitchFamily="34" charset="0"/>
              </a:rPr>
              <a:t>Increased satisfaction with access to </a:t>
            </a:r>
            <a:r>
              <a:rPr lang="en-GB" dirty="0">
                <a:cs typeface="Arial" panose="020B0604020202020204" pitchFamily="34" charset="0"/>
              </a:rPr>
              <a:t>local services</a:t>
            </a:r>
            <a:endParaRPr lang="en-GB" altLang="en-US" dirty="0"/>
          </a:p>
        </p:txBody>
      </p:sp>
      <p:sp>
        <p:nvSpPr>
          <p:cNvPr id="8" name="TextBox 7"/>
          <p:cNvSpPr txBox="1">
            <a:spLocks noChangeArrowheads="1"/>
          </p:cNvSpPr>
          <p:nvPr/>
        </p:nvSpPr>
        <p:spPr bwMode="auto">
          <a:xfrm>
            <a:off x="6134474" y="3356992"/>
            <a:ext cx="269875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GB" altLang="en-US" b="0" dirty="0"/>
              <a:t>4. </a:t>
            </a:r>
            <a:r>
              <a:rPr lang="en-GB" dirty="0">
                <a:cs typeface="Arial" panose="020B0604020202020204" pitchFamily="34" charset="0"/>
              </a:rPr>
              <a:t>Accurate and timely identification </a:t>
            </a:r>
            <a:r>
              <a:rPr lang="en-GB" b="0" dirty="0">
                <a:cs typeface="Arial" panose="020B0604020202020204" pitchFamily="34" charset="0"/>
              </a:rPr>
              <a:t>of </a:t>
            </a:r>
            <a:r>
              <a:rPr lang="en-GB" b="0" dirty="0" smtClean="0">
                <a:cs typeface="Arial" panose="020B0604020202020204" pitchFamily="34" charset="0"/>
              </a:rPr>
              <a:t>SEN </a:t>
            </a:r>
            <a:r>
              <a:rPr lang="en-GB" b="0" dirty="0">
                <a:cs typeface="Arial" panose="020B0604020202020204" pitchFamily="34" charset="0"/>
              </a:rPr>
              <a:t>and disability</a:t>
            </a:r>
            <a:endParaRPr lang="en-GB" altLang="en-US" dirty="0"/>
          </a:p>
        </p:txBody>
      </p:sp>
      <p:sp>
        <p:nvSpPr>
          <p:cNvPr id="10" name="TextBox 9"/>
          <p:cNvSpPr txBox="1">
            <a:spLocks noChangeArrowheads="1"/>
          </p:cNvSpPr>
          <p:nvPr/>
        </p:nvSpPr>
        <p:spPr bwMode="auto">
          <a:xfrm>
            <a:off x="5414936" y="4771410"/>
            <a:ext cx="30956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GB" altLang="en-US" b="0" dirty="0">
                <a:cs typeface="Arial" charset="0"/>
              </a:rPr>
              <a:t>5. </a:t>
            </a:r>
            <a:r>
              <a:rPr lang="en-GB" altLang="en-US" dirty="0" smtClean="0">
                <a:cs typeface="Arial" charset="0"/>
              </a:rPr>
              <a:t>Improved attainment and narrowing of gap </a:t>
            </a:r>
            <a:r>
              <a:rPr lang="en-GB" altLang="en-US" b="0" dirty="0" smtClean="0">
                <a:cs typeface="Arial" charset="0"/>
              </a:rPr>
              <a:t>for CYP with SEND </a:t>
            </a:r>
            <a:endParaRPr lang="en-GB" altLang="en-US" b="0" dirty="0"/>
          </a:p>
        </p:txBody>
      </p:sp>
      <p:sp>
        <p:nvSpPr>
          <p:cNvPr id="11" name="TextBox 10"/>
          <p:cNvSpPr txBox="1">
            <a:spLocks noChangeArrowheads="1"/>
          </p:cNvSpPr>
          <p:nvPr/>
        </p:nvSpPr>
        <p:spPr bwMode="auto">
          <a:xfrm>
            <a:off x="2525686" y="5613616"/>
            <a:ext cx="2889250"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GB" altLang="en-US" b="0" dirty="0"/>
              <a:t>6</a:t>
            </a:r>
            <a:r>
              <a:rPr lang="en-GB" altLang="en-US" b="0" dirty="0" smtClean="0"/>
              <a:t>. Strong focus on those at </a:t>
            </a:r>
            <a:r>
              <a:rPr lang="en-GB" altLang="en-US" dirty="0" smtClean="0"/>
              <a:t>SEN Support </a:t>
            </a:r>
            <a:endParaRPr lang="en-GB" altLang="en-US" dirty="0"/>
          </a:p>
          <a:p>
            <a:pPr eaLnBrk="1" hangingPunct="1">
              <a:spcBef>
                <a:spcPct val="0"/>
              </a:spcBef>
              <a:buFontTx/>
              <a:buNone/>
            </a:pPr>
            <a:endParaRPr lang="en-GB" altLang="en-US" sz="1800" b="0" dirty="0"/>
          </a:p>
        </p:txBody>
      </p:sp>
      <p:sp>
        <p:nvSpPr>
          <p:cNvPr id="12" name="TextBox 11"/>
          <p:cNvSpPr txBox="1">
            <a:spLocks noChangeArrowheads="1"/>
          </p:cNvSpPr>
          <p:nvPr/>
        </p:nvSpPr>
        <p:spPr bwMode="auto">
          <a:xfrm>
            <a:off x="479245" y="4295727"/>
            <a:ext cx="3096344"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None/>
            </a:pPr>
            <a:r>
              <a:rPr lang="en-GB" altLang="en-US" b="0" dirty="0"/>
              <a:t>7. </a:t>
            </a:r>
            <a:r>
              <a:rPr lang="en-GB" b="0" dirty="0">
                <a:cs typeface="Arial" panose="020B0604020202020204" pitchFamily="34" charset="0"/>
              </a:rPr>
              <a:t>More YP </a:t>
            </a:r>
            <a:r>
              <a:rPr lang="en-GB" b="0" dirty="0" smtClean="0">
                <a:cs typeface="Arial" panose="020B0604020202020204" pitchFamily="34" charset="0"/>
              </a:rPr>
              <a:t>go </a:t>
            </a:r>
            <a:r>
              <a:rPr lang="en-GB" b="0" dirty="0">
                <a:cs typeface="Arial" panose="020B0604020202020204" pitchFamily="34" charset="0"/>
              </a:rPr>
              <a:t>on to </a:t>
            </a:r>
            <a:r>
              <a:rPr lang="en-GB" dirty="0">
                <a:cs typeface="Arial" panose="020B0604020202020204" pitchFamily="34" charset="0"/>
              </a:rPr>
              <a:t>post-16 education, training &amp; employment</a:t>
            </a:r>
          </a:p>
          <a:p>
            <a:pPr eaLnBrk="1" hangingPunct="1">
              <a:spcBef>
                <a:spcPct val="0"/>
              </a:spcBef>
              <a:buFontTx/>
              <a:buNone/>
            </a:pPr>
            <a:endParaRPr lang="en-GB" altLang="en-US" b="0" dirty="0"/>
          </a:p>
        </p:txBody>
      </p:sp>
      <p:pic>
        <p:nvPicPr>
          <p:cNvPr id="1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35897" y="2230965"/>
            <a:ext cx="2379039" cy="27264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Box 13"/>
          <p:cNvSpPr txBox="1">
            <a:spLocks noChangeArrowheads="1"/>
          </p:cNvSpPr>
          <p:nvPr/>
        </p:nvSpPr>
        <p:spPr bwMode="auto">
          <a:xfrm>
            <a:off x="409807" y="3212976"/>
            <a:ext cx="309634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None/>
            </a:pPr>
            <a:r>
              <a:rPr lang="en-GB" altLang="en-US" b="0" dirty="0" smtClean="0"/>
              <a:t>8. Improved </a:t>
            </a:r>
            <a:r>
              <a:rPr lang="en-GB" altLang="en-US" dirty="0" smtClean="0"/>
              <a:t>parental confidence</a:t>
            </a:r>
            <a:endParaRPr lang="en-GB" dirty="0">
              <a:cs typeface="Arial" panose="020B0604020202020204" pitchFamily="34" charset="0"/>
            </a:endParaRPr>
          </a:p>
          <a:p>
            <a:pPr eaLnBrk="1" hangingPunct="1">
              <a:spcBef>
                <a:spcPct val="0"/>
              </a:spcBef>
              <a:buFontTx/>
              <a:buNone/>
            </a:pPr>
            <a:endParaRPr lang="en-GB" altLang="en-US" b="0" dirty="0"/>
          </a:p>
        </p:txBody>
      </p:sp>
    </p:spTree>
    <p:extLst>
      <p:ext uri="{BB962C8B-B14F-4D97-AF65-F5344CB8AC3E}">
        <p14:creationId xmlns:p14="http://schemas.microsoft.com/office/powerpoint/2010/main" val="25083741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P spid="11" grpId="0"/>
      <p:bldP spid="12" grpId="0"/>
      <p:bldP spid="1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611188" y="1052513"/>
            <a:ext cx="8075612" cy="1125537"/>
          </a:xfrm>
        </p:spPr>
        <p:txBody>
          <a:bodyPr/>
          <a:lstStyle/>
          <a:p>
            <a:pPr algn="ctr">
              <a:defRPr/>
            </a:pPr>
            <a:r>
              <a:rPr lang="en-GB" altLang="en-US" sz="2800" b="0" dirty="0">
                <a:ea typeface="MS PGothic" charset="-128"/>
              </a:rPr>
              <a:t>	</a:t>
            </a:r>
          </a:p>
        </p:txBody>
      </p:sp>
      <p:sp>
        <p:nvSpPr>
          <p:cNvPr id="3075" name="Rectangle 3"/>
          <p:cNvSpPr>
            <a:spLocks noGrp="1" noChangeArrowheads="1"/>
          </p:cNvSpPr>
          <p:nvPr>
            <p:ph type="body" idx="4294967295"/>
          </p:nvPr>
        </p:nvSpPr>
        <p:spPr>
          <a:xfrm>
            <a:off x="467544" y="1268760"/>
            <a:ext cx="8137525" cy="4178300"/>
          </a:xfrm>
        </p:spPr>
        <p:txBody>
          <a:bodyPr/>
          <a:lstStyle/>
          <a:p>
            <a:pPr marL="0" indent="0">
              <a:buNone/>
            </a:pPr>
            <a:r>
              <a:rPr lang="en-GB" sz="2400" b="0" dirty="0" smtClean="0"/>
              <a:t>Progress  </a:t>
            </a:r>
          </a:p>
          <a:p>
            <a:r>
              <a:rPr lang="en-GB" b="0" dirty="0"/>
              <a:t>Many parents reported positively about the range and quality of short breaks that were on offer. </a:t>
            </a:r>
          </a:p>
          <a:p>
            <a:r>
              <a:rPr lang="en-GB" b="0" dirty="0" smtClean="0"/>
              <a:t>In </a:t>
            </a:r>
            <a:r>
              <a:rPr lang="en-GB" b="0" dirty="0"/>
              <a:t>nearly all local area inspections, inspectors found some level of parental dissatisfaction. Even in areas that had implemented the </a:t>
            </a:r>
            <a:r>
              <a:rPr lang="en-GB" b="0" dirty="0" smtClean="0"/>
              <a:t>reforms well</a:t>
            </a:r>
            <a:r>
              <a:rPr lang="en-GB" b="0" dirty="0"/>
              <a:t>, parents were not always convinced that their children were receiving the package of provision that they should. </a:t>
            </a:r>
            <a:endParaRPr lang="en-GB" b="0" dirty="0" smtClean="0"/>
          </a:p>
          <a:p>
            <a:pPr marL="0" indent="0">
              <a:buNone/>
            </a:pPr>
            <a:r>
              <a:rPr lang="en-GB" sz="1600" dirty="0" smtClean="0"/>
              <a:t>Ofsted and CQC, </a:t>
            </a:r>
            <a:r>
              <a:rPr lang="en-GB" sz="1600" dirty="0"/>
              <a:t>Local area SEND inspections: one year </a:t>
            </a:r>
            <a:r>
              <a:rPr lang="en-GB" sz="1600" dirty="0" smtClean="0"/>
              <a:t>on, Oct </a:t>
            </a:r>
            <a:r>
              <a:rPr lang="en-GB" sz="1600" dirty="0"/>
              <a:t>2017 </a:t>
            </a:r>
          </a:p>
          <a:p>
            <a:pPr marL="0" indent="0">
              <a:buNone/>
              <a:defRPr/>
            </a:pPr>
            <a:r>
              <a:rPr lang="en-GB" altLang="en-US" sz="2400" b="0" dirty="0" smtClean="0">
                <a:ea typeface="MS PGothic" panose="020B0600070205080204" pitchFamily="34" charset="-128"/>
              </a:rPr>
              <a:t>Challenge</a:t>
            </a:r>
          </a:p>
          <a:p>
            <a:pPr>
              <a:defRPr/>
            </a:pPr>
            <a:r>
              <a:rPr lang="en-GB" altLang="en-US" b="0" dirty="0" smtClean="0">
                <a:ea typeface="MS PGothic" panose="020B0600070205080204" pitchFamily="34" charset="-128"/>
              </a:rPr>
              <a:t>All fully implementing S19 of CFA 2014, and ensuring co-production at strategic and individual level</a:t>
            </a:r>
          </a:p>
          <a:p>
            <a:pPr marL="0" indent="0">
              <a:buNone/>
              <a:defRPr/>
            </a:pPr>
            <a:r>
              <a:rPr lang="en-GB" altLang="en-US" sz="2400" b="0" dirty="0" smtClean="0">
                <a:ea typeface="MS PGothic" panose="020B0600070205080204" pitchFamily="34" charset="-128"/>
              </a:rPr>
              <a:t> </a:t>
            </a:r>
          </a:p>
          <a:p>
            <a:pPr>
              <a:defRPr/>
            </a:pPr>
            <a:endParaRPr lang="en-GB" altLang="en-US" sz="2400" b="0" dirty="0" smtClean="0">
              <a:ea typeface="MS PGothic" panose="020B0600070205080204" pitchFamily="34" charset="-128"/>
            </a:endParaRPr>
          </a:p>
          <a:p>
            <a:pPr>
              <a:buFont typeface="Wingdings" panose="05000000000000000000" pitchFamily="2" charset="2"/>
              <a:buNone/>
              <a:defRPr/>
            </a:pPr>
            <a:endParaRPr lang="en-GB" altLang="en-US" sz="2400" dirty="0" smtClean="0">
              <a:ea typeface="MS PGothic" panose="020B0600070205080204" pitchFamily="34" charset="-128"/>
            </a:endParaRPr>
          </a:p>
        </p:txBody>
      </p:sp>
      <p:sp>
        <p:nvSpPr>
          <p:cNvPr id="40964" name="Rectangle 2"/>
          <p:cNvSpPr>
            <a:spLocks noGrp="1" noChangeArrowheads="1"/>
          </p:cNvSpPr>
          <p:nvPr>
            <p:ph type="title" idx="4294967295"/>
          </p:nvPr>
        </p:nvSpPr>
        <p:spPr>
          <a:xfrm>
            <a:off x="395536" y="287337"/>
            <a:ext cx="8075612" cy="1125538"/>
          </a:xfrm>
        </p:spPr>
        <p:txBody>
          <a:bodyPr/>
          <a:lstStyle/>
          <a:p>
            <a:pPr>
              <a:defRPr/>
            </a:pPr>
            <a:r>
              <a:rPr lang="en-GB" altLang="en-US" b="0" dirty="0"/>
              <a:t>Improved parental confidence</a:t>
            </a:r>
            <a:endParaRPr lang="en-GB" altLang="en-US" b="0" dirty="0">
              <a:ea typeface="MS PGothic" charset="-128"/>
            </a:endParaRPr>
          </a:p>
        </p:txBody>
      </p:sp>
    </p:spTree>
    <p:extLst>
      <p:ext uri="{BB962C8B-B14F-4D97-AF65-F5344CB8AC3E}">
        <p14:creationId xmlns:p14="http://schemas.microsoft.com/office/powerpoint/2010/main" val="12092497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95536" y="332656"/>
            <a:ext cx="8569325" cy="1125538"/>
          </a:xfrm>
        </p:spPr>
        <p:txBody>
          <a:bodyPr/>
          <a:lstStyle/>
          <a:p>
            <a:r>
              <a:rPr lang="en-GB" b="0" dirty="0">
                <a:cs typeface="Arial" panose="020B0604020202020204" pitchFamily="34" charset="0"/>
              </a:rPr>
              <a:t>What does successful implementation of the </a:t>
            </a:r>
            <a:r>
              <a:rPr lang="en-GB" b="0" dirty="0" smtClean="0">
                <a:cs typeface="Arial" panose="020B0604020202020204" pitchFamily="34" charset="0"/>
              </a:rPr>
              <a:t>SEND reforms </a:t>
            </a:r>
            <a:r>
              <a:rPr lang="en-GB" b="0" dirty="0">
                <a:cs typeface="Arial" panose="020B0604020202020204" pitchFamily="34" charset="0"/>
              </a:rPr>
              <a:t>look like?</a:t>
            </a:r>
            <a:endParaRPr lang="en-GB" altLang="en-US" dirty="0" smtClean="0"/>
          </a:p>
        </p:txBody>
      </p:sp>
      <p:sp>
        <p:nvSpPr>
          <p:cNvPr id="5" name="TextBox 4"/>
          <p:cNvSpPr txBox="1">
            <a:spLocks noChangeArrowheads="1"/>
          </p:cNvSpPr>
          <p:nvPr/>
        </p:nvSpPr>
        <p:spPr bwMode="auto">
          <a:xfrm>
            <a:off x="250824" y="1844675"/>
            <a:ext cx="259298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GB" altLang="en-US" b="0" dirty="0"/>
              <a:t>1. </a:t>
            </a:r>
            <a:r>
              <a:rPr lang="en-GB" altLang="en-US" dirty="0" smtClean="0"/>
              <a:t>C</a:t>
            </a:r>
            <a:r>
              <a:rPr lang="en-GB" altLang="en-US" dirty="0" smtClean="0">
                <a:latin typeface="+mn-lt"/>
                <a:cs typeface="Arial" panose="020B0604020202020204" pitchFamily="34" charset="0"/>
              </a:rPr>
              <a:t>o-production </a:t>
            </a:r>
            <a:r>
              <a:rPr lang="en-GB" altLang="en-US" b="0" dirty="0" smtClean="0">
                <a:latin typeface="+mn-lt"/>
                <a:cs typeface="Arial" panose="020B0604020202020204" pitchFamily="34" charset="0"/>
              </a:rPr>
              <a:t>with </a:t>
            </a:r>
            <a:r>
              <a:rPr lang="en-GB" altLang="en-US" b="0" dirty="0" smtClean="0"/>
              <a:t>children</a:t>
            </a:r>
            <a:r>
              <a:rPr lang="en-GB" altLang="en-US" b="0" dirty="0"/>
              <a:t>, young people and parents</a:t>
            </a:r>
          </a:p>
        </p:txBody>
      </p:sp>
      <p:sp>
        <p:nvSpPr>
          <p:cNvPr id="6" name="TextBox 5"/>
          <p:cNvSpPr txBox="1">
            <a:spLocks noChangeArrowheads="1"/>
          </p:cNvSpPr>
          <p:nvPr/>
        </p:nvSpPr>
        <p:spPr bwMode="auto">
          <a:xfrm>
            <a:off x="3067964" y="1490732"/>
            <a:ext cx="30622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US" altLang="en-US" b="0" dirty="0"/>
              <a:t>2. All </a:t>
            </a:r>
            <a:r>
              <a:rPr lang="en-US" altLang="en-US" b="0" dirty="0" smtClean="0"/>
              <a:t>parties meet their </a:t>
            </a:r>
            <a:r>
              <a:rPr lang="en-US" altLang="en-US" dirty="0" smtClean="0"/>
              <a:t>statutory </a:t>
            </a:r>
            <a:r>
              <a:rPr lang="en-GB" altLang="en-US" dirty="0" smtClean="0"/>
              <a:t>duties</a:t>
            </a:r>
            <a:endParaRPr lang="en-GB" altLang="en-US" dirty="0"/>
          </a:p>
        </p:txBody>
      </p:sp>
      <p:sp>
        <p:nvSpPr>
          <p:cNvPr id="7" name="TextBox 6"/>
          <p:cNvSpPr txBox="1">
            <a:spLocks noChangeArrowheads="1"/>
          </p:cNvSpPr>
          <p:nvPr/>
        </p:nvSpPr>
        <p:spPr bwMode="auto">
          <a:xfrm>
            <a:off x="5768893" y="2018251"/>
            <a:ext cx="309403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GB" altLang="en-US" b="0" dirty="0"/>
              <a:t>3. </a:t>
            </a:r>
            <a:r>
              <a:rPr lang="en-GB" b="0" dirty="0">
                <a:cs typeface="Arial" panose="020B0604020202020204" pitchFamily="34" charset="0"/>
              </a:rPr>
              <a:t>Increased satisfaction with access to </a:t>
            </a:r>
            <a:r>
              <a:rPr lang="en-GB" dirty="0">
                <a:cs typeface="Arial" panose="020B0604020202020204" pitchFamily="34" charset="0"/>
              </a:rPr>
              <a:t>local services</a:t>
            </a:r>
            <a:endParaRPr lang="en-GB" altLang="en-US" dirty="0"/>
          </a:p>
        </p:txBody>
      </p:sp>
      <p:sp>
        <p:nvSpPr>
          <p:cNvPr id="8" name="TextBox 7"/>
          <p:cNvSpPr txBox="1">
            <a:spLocks noChangeArrowheads="1"/>
          </p:cNvSpPr>
          <p:nvPr/>
        </p:nvSpPr>
        <p:spPr bwMode="auto">
          <a:xfrm>
            <a:off x="6134474" y="3356992"/>
            <a:ext cx="269875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GB" altLang="en-US" b="0" dirty="0"/>
              <a:t>4. </a:t>
            </a:r>
            <a:r>
              <a:rPr lang="en-GB" dirty="0">
                <a:cs typeface="Arial" panose="020B0604020202020204" pitchFamily="34" charset="0"/>
              </a:rPr>
              <a:t>Accurate and timely identification </a:t>
            </a:r>
            <a:r>
              <a:rPr lang="en-GB" b="0" dirty="0">
                <a:cs typeface="Arial" panose="020B0604020202020204" pitchFamily="34" charset="0"/>
              </a:rPr>
              <a:t>of </a:t>
            </a:r>
            <a:r>
              <a:rPr lang="en-GB" b="0" dirty="0" smtClean="0">
                <a:cs typeface="Arial" panose="020B0604020202020204" pitchFamily="34" charset="0"/>
              </a:rPr>
              <a:t>SEN </a:t>
            </a:r>
            <a:r>
              <a:rPr lang="en-GB" b="0" dirty="0">
                <a:cs typeface="Arial" panose="020B0604020202020204" pitchFamily="34" charset="0"/>
              </a:rPr>
              <a:t>and disability</a:t>
            </a:r>
            <a:endParaRPr lang="en-GB" altLang="en-US" dirty="0"/>
          </a:p>
        </p:txBody>
      </p:sp>
      <p:sp>
        <p:nvSpPr>
          <p:cNvPr id="10" name="TextBox 9"/>
          <p:cNvSpPr txBox="1">
            <a:spLocks noChangeArrowheads="1"/>
          </p:cNvSpPr>
          <p:nvPr/>
        </p:nvSpPr>
        <p:spPr bwMode="auto">
          <a:xfrm>
            <a:off x="5414936" y="4771410"/>
            <a:ext cx="30956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GB" altLang="en-US" b="0" dirty="0">
                <a:cs typeface="Arial" charset="0"/>
              </a:rPr>
              <a:t>5. </a:t>
            </a:r>
            <a:r>
              <a:rPr lang="en-GB" altLang="en-US" dirty="0" smtClean="0">
                <a:cs typeface="Arial" charset="0"/>
              </a:rPr>
              <a:t>Improved attainment and narrowing of gap </a:t>
            </a:r>
            <a:r>
              <a:rPr lang="en-GB" altLang="en-US" b="0" dirty="0" smtClean="0">
                <a:cs typeface="Arial" charset="0"/>
              </a:rPr>
              <a:t>for CYP with SEND </a:t>
            </a:r>
            <a:endParaRPr lang="en-GB" altLang="en-US" b="0" dirty="0"/>
          </a:p>
        </p:txBody>
      </p:sp>
      <p:sp>
        <p:nvSpPr>
          <p:cNvPr id="11" name="TextBox 10"/>
          <p:cNvSpPr txBox="1">
            <a:spLocks noChangeArrowheads="1"/>
          </p:cNvSpPr>
          <p:nvPr/>
        </p:nvSpPr>
        <p:spPr bwMode="auto">
          <a:xfrm>
            <a:off x="2525686" y="5613616"/>
            <a:ext cx="2889250"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GB" altLang="en-US" b="0" dirty="0"/>
              <a:t>6</a:t>
            </a:r>
            <a:r>
              <a:rPr lang="en-GB" altLang="en-US" b="0" dirty="0" smtClean="0"/>
              <a:t>. Strong focus on those at </a:t>
            </a:r>
            <a:r>
              <a:rPr lang="en-GB" altLang="en-US" dirty="0" smtClean="0"/>
              <a:t>SEN Support </a:t>
            </a:r>
            <a:endParaRPr lang="en-GB" altLang="en-US" dirty="0"/>
          </a:p>
          <a:p>
            <a:pPr eaLnBrk="1" hangingPunct="1">
              <a:spcBef>
                <a:spcPct val="0"/>
              </a:spcBef>
              <a:buFontTx/>
              <a:buNone/>
            </a:pPr>
            <a:endParaRPr lang="en-GB" altLang="en-US" sz="1800" b="0" dirty="0"/>
          </a:p>
        </p:txBody>
      </p:sp>
      <p:sp>
        <p:nvSpPr>
          <p:cNvPr id="12" name="TextBox 11"/>
          <p:cNvSpPr txBox="1">
            <a:spLocks noChangeArrowheads="1"/>
          </p:cNvSpPr>
          <p:nvPr/>
        </p:nvSpPr>
        <p:spPr bwMode="auto">
          <a:xfrm>
            <a:off x="479245" y="4295727"/>
            <a:ext cx="3096344"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None/>
            </a:pPr>
            <a:r>
              <a:rPr lang="en-GB" altLang="en-US" b="0" dirty="0"/>
              <a:t>7. </a:t>
            </a:r>
            <a:r>
              <a:rPr lang="en-GB" b="0" dirty="0">
                <a:cs typeface="Arial" panose="020B0604020202020204" pitchFamily="34" charset="0"/>
              </a:rPr>
              <a:t>More YP </a:t>
            </a:r>
            <a:r>
              <a:rPr lang="en-GB" b="0" dirty="0" smtClean="0">
                <a:cs typeface="Arial" panose="020B0604020202020204" pitchFamily="34" charset="0"/>
              </a:rPr>
              <a:t>go </a:t>
            </a:r>
            <a:r>
              <a:rPr lang="en-GB" b="0" dirty="0">
                <a:cs typeface="Arial" panose="020B0604020202020204" pitchFamily="34" charset="0"/>
              </a:rPr>
              <a:t>on to </a:t>
            </a:r>
            <a:r>
              <a:rPr lang="en-GB" dirty="0">
                <a:cs typeface="Arial" panose="020B0604020202020204" pitchFamily="34" charset="0"/>
              </a:rPr>
              <a:t>post-16 education, training &amp; employment</a:t>
            </a:r>
          </a:p>
          <a:p>
            <a:pPr eaLnBrk="1" hangingPunct="1">
              <a:spcBef>
                <a:spcPct val="0"/>
              </a:spcBef>
              <a:buFontTx/>
              <a:buNone/>
            </a:pPr>
            <a:endParaRPr lang="en-GB" altLang="en-US" b="0" dirty="0"/>
          </a:p>
        </p:txBody>
      </p:sp>
      <p:pic>
        <p:nvPicPr>
          <p:cNvPr id="1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35897" y="2230965"/>
            <a:ext cx="2379039" cy="27264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Box 13"/>
          <p:cNvSpPr txBox="1">
            <a:spLocks noChangeArrowheads="1"/>
          </p:cNvSpPr>
          <p:nvPr/>
        </p:nvSpPr>
        <p:spPr bwMode="auto">
          <a:xfrm>
            <a:off x="409807" y="3212976"/>
            <a:ext cx="309634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None/>
            </a:pPr>
            <a:r>
              <a:rPr lang="en-GB" altLang="en-US" b="0" dirty="0" smtClean="0"/>
              <a:t>8. Improved </a:t>
            </a:r>
            <a:r>
              <a:rPr lang="en-GB" altLang="en-US" dirty="0" smtClean="0"/>
              <a:t>parental confidence</a:t>
            </a:r>
            <a:endParaRPr lang="en-GB" dirty="0">
              <a:cs typeface="Arial" panose="020B0604020202020204" pitchFamily="34" charset="0"/>
            </a:endParaRPr>
          </a:p>
          <a:p>
            <a:pPr eaLnBrk="1" hangingPunct="1">
              <a:spcBef>
                <a:spcPct val="0"/>
              </a:spcBef>
              <a:buFontTx/>
              <a:buNone/>
            </a:pPr>
            <a:endParaRPr lang="en-GB" altLang="en-US" b="0" dirty="0"/>
          </a:p>
        </p:txBody>
      </p:sp>
    </p:spTree>
    <p:extLst>
      <p:ext uri="{BB962C8B-B14F-4D97-AF65-F5344CB8AC3E}">
        <p14:creationId xmlns:p14="http://schemas.microsoft.com/office/powerpoint/2010/main" val="40284671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P spid="11" grpId="0"/>
      <p:bldP spid="12" grpId="0"/>
      <p:bldP spid="1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611188" y="1052513"/>
            <a:ext cx="8075612" cy="1125537"/>
          </a:xfrm>
        </p:spPr>
        <p:txBody>
          <a:bodyPr/>
          <a:lstStyle/>
          <a:p>
            <a:pPr algn="ctr">
              <a:defRPr/>
            </a:pPr>
            <a:r>
              <a:rPr lang="en-GB" altLang="en-US" sz="2800" b="0" dirty="0">
                <a:ea typeface="MS PGothic" charset="-128"/>
              </a:rPr>
              <a:t>	</a:t>
            </a:r>
          </a:p>
        </p:txBody>
      </p:sp>
      <p:sp>
        <p:nvSpPr>
          <p:cNvPr id="3075" name="Rectangle 3"/>
          <p:cNvSpPr>
            <a:spLocks noGrp="1" noChangeArrowheads="1"/>
          </p:cNvSpPr>
          <p:nvPr>
            <p:ph type="body" idx="4294967295"/>
          </p:nvPr>
        </p:nvSpPr>
        <p:spPr>
          <a:xfrm>
            <a:off x="580231" y="1196752"/>
            <a:ext cx="8137525" cy="4178300"/>
          </a:xfrm>
        </p:spPr>
        <p:txBody>
          <a:bodyPr/>
          <a:lstStyle/>
          <a:p>
            <a:pPr>
              <a:defRPr/>
            </a:pPr>
            <a:r>
              <a:rPr lang="en-GB" altLang="en-US" sz="2400" b="0" dirty="0">
                <a:ea typeface="MS PGothic" panose="020B0600070205080204" pitchFamily="34" charset="-128"/>
              </a:rPr>
              <a:t>Ensuring that SEND covers the </a:t>
            </a:r>
            <a:r>
              <a:rPr lang="en-GB" altLang="en-US" sz="2400" b="0" dirty="0" smtClean="0">
                <a:ea typeface="MS PGothic" panose="020B0600070205080204" pitchFamily="34" charset="-128"/>
              </a:rPr>
              <a:t>‘14.4</a:t>
            </a:r>
            <a:r>
              <a:rPr lang="en-GB" altLang="en-US" sz="2400" b="0" dirty="0">
                <a:ea typeface="MS PGothic" panose="020B0600070205080204" pitchFamily="34" charset="-128"/>
              </a:rPr>
              <a:t>%’, not just the ‘2.8%’</a:t>
            </a:r>
          </a:p>
          <a:p>
            <a:pPr>
              <a:defRPr/>
            </a:pPr>
            <a:r>
              <a:rPr lang="en-GB" altLang="en-US" sz="2400" b="0" dirty="0" smtClean="0">
                <a:ea typeface="MS PGothic" panose="020B0600070205080204" pitchFamily="34" charset="-128"/>
              </a:rPr>
              <a:t>Improving quality and outcomes</a:t>
            </a:r>
          </a:p>
          <a:p>
            <a:pPr>
              <a:defRPr/>
            </a:pPr>
            <a:r>
              <a:rPr lang="en-GB" altLang="en-US" sz="2400" b="0" dirty="0" smtClean="0">
                <a:ea typeface="MS PGothic" panose="020B0600070205080204" pitchFamily="34" charset="-128"/>
              </a:rPr>
              <a:t>Funding and value for money</a:t>
            </a:r>
          </a:p>
          <a:p>
            <a:pPr>
              <a:defRPr/>
            </a:pPr>
            <a:r>
              <a:rPr lang="en-GB" altLang="en-US" sz="2400" b="0" dirty="0" smtClean="0">
                <a:ea typeface="MS PGothic" panose="020B0600070205080204" pitchFamily="34" charset="-128"/>
              </a:rPr>
              <a:t>Mainstreaming in a context of increasing diversity of school and FE provision</a:t>
            </a:r>
          </a:p>
          <a:p>
            <a:pPr>
              <a:defRPr/>
            </a:pPr>
            <a:r>
              <a:rPr lang="en-GB" altLang="en-US" sz="2400" b="0" dirty="0" smtClean="0">
                <a:ea typeface="MS PGothic" panose="020B0600070205080204" pitchFamily="34" charset="-128"/>
              </a:rPr>
              <a:t>Acting as a </a:t>
            </a:r>
            <a:r>
              <a:rPr lang="en-GB" altLang="en-US" sz="2400" b="0" smtClean="0">
                <a:ea typeface="MS PGothic" panose="020B0600070205080204" pitchFamily="34" charset="-128"/>
              </a:rPr>
              <a:t>SEND champion</a:t>
            </a:r>
            <a:endParaRPr lang="en-GB" altLang="en-US" sz="2400" b="0" dirty="0" smtClean="0">
              <a:ea typeface="MS PGothic" panose="020B0600070205080204" pitchFamily="34" charset="-128"/>
            </a:endParaRPr>
          </a:p>
          <a:p>
            <a:pPr>
              <a:defRPr/>
            </a:pPr>
            <a:r>
              <a:rPr lang="en-GB" altLang="en-US" sz="2400" b="0" dirty="0" smtClean="0">
                <a:ea typeface="MS PGothic" panose="020B0600070205080204" pitchFamily="34" charset="-128"/>
              </a:rPr>
              <a:t>Working with partners:</a:t>
            </a:r>
          </a:p>
          <a:p>
            <a:pPr lvl="1">
              <a:defRPr/>
            </a:pPr>
            <a:r>
              <a:rPr lang="en-GB" altLang="en-US" sz="2400" dirty="0" smtClean="0">
                <a:ea typeface="MS PGothic" panose="020B0600070205080204" pitchFamily="34" charset="-128"/>
              </a:rPr>
              <a:t>health and social care partners</a:t>
            </a:r>
          </a:p>
          <a:p>
            <a:pPr lvl="1">
              <a:defRPr/>
            </a:pPr>
            <a:r>
              <a:rPr lang="en-GB" altLang="en-US" sz="2400" dirty="0">
                <a:ea typeface="MS PGothic" panose="020B0600070205080204" pitchFamily="34" charset="-128"/>
              </a:rPr>
              <a:t>p</a:t>
            </a:r>
            <a:r>
              <a:rPr lang="en-GB" altLang="en-US" sz="2400" dirty="0" smtClean="0">
                <a:ea typeface="MS PGothic" panose="020B0600070205080204" pitchFamily="34" charset="-128"/>
              </a:rPr>
              <a:t>arents and young people</a:t>
            </a:r>
          </a:p>
          <a:p>
            <a:pPr>
              <a:buFont typeface="Wingdings" panose="05000000000000000000" pitchFamily="2" charset="2"/>
              <a:buNone/>
              <a:defRPr/>
            </a:pPr>
            <a:endParaRPr lang="en-GB" altLang="en-US" sz="2400" dirty="0" smtClean="0">
              <a:ea typeface="MS PGothic" panose="020B0600070205080204" pitchFamily="34" charset="-128"/>
            </a:endParaRPr>
          </a:p>
        </p:txBody>
      </p:sp>
      <p:sp>
        <p:nvSpPr>
          <p:cNvPr id="40964" name="Rectangle 2"/>
          <p:cNvSpPr>
            <a:spLocks noGrp="1" noChangeArrowheads="1"/>
          </p:cNvSpPr>
          <p:nvPr>
            <p:ph type="title" idx="4294967295"/>
          </p:nvPr>
        </p:nvSpPr>
        <p:spPr>
          <a:xfrm>
            <a:off x="611188" y="287338"/>
            <a:ext cx="8075612" cy="1125538"/>
          </a:xfrm>
        </p:spPr>
        <p:txBody>
          <a:bodyPr/>
          <a:lstStyle/>
          <a:p>
            <a:pPr>
              <a:defRPr/>
            </a:pPr>
            <a:r>
              <a:rPr lang="en-GB" altLang="en-US" b="0" dirty="0">
                <a:ea typeface="MS PGothic" charset="-128"/>
              </a:rPr>
              <a:t>P</a:t>
            </a:r>
            <a:r>
              <a:rPr lang="en-GB" altLang="en-US" b="0" dirty="0" smtClean="0">
                <a:ea typeface="MS PGothic" charset="-128"/>
              </a:rPr>
              <a:t>riorities moving forward</a:t>
            </a:r>
            <a:endParaRPr lang="en-GB" altLang="en-US" b="0" dirty="0">
              <a:ea typeface="MS PGothic" charset="-128"/>
            </a:endParaRPr>
          </a:p>
        </p:txBody>
      </p:sp>
    </p:spTree>
    <p:extLst>
      <p:ext uri="{BB962C8B-B14F-4D97-AF65-F5344CB8AC3E}">
        <p14:creationId xmlns:p14="http://schemas.microsoft.com/office/powerpoint/2010/main" val="32980138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075">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95536" y="332656"/>
            <a:ext cx="8569325" cy="1125538"/>
          </a:xfrm>
        </p:spPr>
        <p:txBody>
          <a:bodyPr/>
          <a:lstStyle/>
          <a:p>
            <a:r>
              <a:rPr lang="en-GB" b="0" dirty="0">
                <a:cs typeface="Arial" panose="020B0604020202020204" pitchFamily="34" charset="0"/>
              </a:rPr>
              <a:t>What does successful implementation of the </a:t>
            </a:r>
            <a:r>
              <a:rPr lang="en-GB" b="0" dirty="0" smtClean="0">
                <a:cs typeface="Arial" panose="020B0604020202020204" pitchFamily="34" charset="0"/>
              </a:rPr>
              <a:t>SEND reforms </a:t>
            </a:r>
            <a:r>
              <a:rPr lang="en-GB" b="0" dirty="0">
                <a:cs typeface="Arial" panose="020B0604020202020204" pitchFamily="34" charset="0"/>
              </a:rPr>
              <a:t>look like?</a:t>
            </a:r>
            <a:endParaRPr lang="en-GB" altLang="en-US" dirty="0" smtClean="0"/>
          </a:p>
        </p:txBody>
      </p:sp>
      <p:sp>
        <p:nvSpPr>
          <p:cNvPr id="5" name="TextBox 4"/>
          <p:cNvSpPr txBox="1">
            <a:spLocks noChangeArrowheads="1"/>
          </p:cNvSpPr>
          <p:nvPr/>
        </p:nvSpPr>
        <p:spPr bwMode="auto">
          <a:xfrm>
            <a:off x="250824" y="1844675"/>
            <a:ext cx="259298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GB" altLang="en-US" b="0" dirty="0"/>
              <a:t>1. </a:t>
            </a:r>
            <a:r>
              <a:rPr lang="en-GB" altLang="en-US" dirty="0" smtClean="0"/>
              <a:t>C</a:t>
            </a:r>
            <a:r>
              <a:rPr lang="en-GB" altLang="en-US" dirty="0" smtClean="0">
                <a:latin typeface="+mn-lt"/>
                <a:cs typeface="Arial" panose="020B0604020202020204" pitchFamily="34" charset="0"/>
              </a:rPr>
              <a:t>o-production </a:t>
            </a:r>
            <a:r>
              <a:rPr lang="en-GB" altLang="en-US" b="0" dirty="0" smtClean="0">
                <a:latin typeface="+mn-lt"/>
                <a:cs typeface="Arial" panose="020B0604020202020204" pitchFamily="34" charset="0"/>
              </a:rPr>
              <a:t>with </a:t>
            </a:r>
            <a:r>
              <a:rPr lang="en-GB" altLang="en-US" b="0" dirty="0" smtClean="0"/>
              <a:t>children</a:t>
            </a:r>
            <a:r>
              <a:rPr lang="en-GB" altLang="en-US" b="0" dirty="0"/>
              <a:t>, young people and parents</a:t>
            </a:r>
          </a:p>
        </p:txBody>
      </p:sp>
      <p:pic>
        <p:nvPicPr>
          <p:cNvPr id="1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35897" y="2230965"/>
            <a:ext cx="2379039" cy="27264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49427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684213" y="476250"/>
            <a:ext cx="8075612" cy="5256213"/>
          </a:xfrm>
        </p:spPr>
        <p:txBody>
          <a:bodyPr/>
          <a:lstStyle/>
          <a:p>
            <a:pPr algn="ctr">
              <a:lnSpc>
                <a:spcPct val="90000"/>
              </a:lnSpc>
              <a:buFont typeface="Wingdings" pitchFamily="2" charset="2"/>
              <a:buNone/>
            </a:pPr>
            <a:endParaRPr lang="en-GB" altLang="en-US" sz="4000" b="0" dirty="0" smtClean="0">
              <a:ea typeface="ＭＳ Ｐゴシック" pitchFamily="34" charset="-128"/>
            </a:endParaRPr>
          </a:p>
          <a:p>
            <a:pPr algn="ctr">
              <a:lnSpc>
                <a:spcPct val="90000"/>
              </a:lnSpc>
              <a:buFont typeface="Wingdings" pitchFamily="2" charset="2"/>
              <a:buNone/>
            </a:pPr>
            <a:endParaRPr lang="en-GB" altLang="en-US" sz="4000" b="0" dirty="0" smtClean="0">
              <a:ea typeface="ＭＳ Ｐゴシック" pitchFamily="34" charset="-12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035173"/>
            <a:ext cx="7704856" cy="45540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459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611188" y="1052513"/>
            <a:ext cx="8075612" cy="1125537"/>
          </a:xfrm>
        </p:spPr>
        <p:txBody>
          <a:bodyPr/>
          <a:lstStyle/>
          <a:p>
            <a:pPr algn="ctr">
              <a:defRPr/>
            </a:pPr>
            <a:r>
              <a:rPr lang="en-GB" altLang="en-US" sz="2800" b="0" dirty="0">
                <a:ea typeface="MS PGothic" charset="-128"/>
              </a:rPr>
              <a:t>	</a:t>
            </a:r>
          </a:p>
        </p:txBody>
      </p:sp>
      <p:sp>
        <p:nvSpPr>
          <p:cNvPr id="3075" name="Rectangle 3"/>
          <p:cNvSpPr>
            <a:spLocks noGrp="1" noChangeArrowheads="1"/>
          </p:cNvSpPr>
          <p:nvPr>
            <p:ph type="body" idx="4294967295"/>
          </p:nvPr>
        </p:nvSpPr>
        <p:spPr>
          <a:xfrm>
            <a:off x="520700" y="1412875"/>
            <a:ext cx="8137525" cy="4178300"/>
          </a:xfrm>
        </p:spPr>
        <p:txBody>
          <a:bodyPr/>
          <a:lstStyle/>
          <a:p>
            <a:pPr marL="0" indent="0">
              <a:buNone/>
            </a:pPr>
            <a:r>
              <a:rPr lang="en-GB" sz="2400" b="0" dirty="0" smtClean="0"/>
              <a:t>Progress  </a:t>
            </a:r>
          </a:p>
          <a:p>
            <a:r>
              <a:rPr lang="en-GB" sz="2200" b="0" dirty="0" smtClean="0"/>
              <a:t>“In two-thirds of local areas inspected, leaders across education, health and care were involving children and young people or their parents sufficiently in planning and reviewing their provision (co-production)”. </a:t>
            </a:r>
          </a:p>
          <a:p>
            <a:pPr marL="0" indent="0">
              <a:buNone/>
            </a:pPr>
            <a:r>
              <a:rPr lang="en-GB" sz="1600" dirty="0" smtClean="0"/>
              <a:t>Ofsted and CQC, </a:t>
            </a:r>
            <a:r>
              <a:rPr lang="en-GB" sz="1600" dirty="0"/>
              <a:t>Local area SEND inspections: one year </a:t>
            </a:r>
            <a:r>
              <a:rPr lang="en-GB" sz="1600" dirty="0" smtClean="0"/>
              <a:t>on, Oct </a:t>
            </a:r>
            <a:r>
              <a:rPr lang="en-GB" sz="1600" dirty="0"/>
              <a:t>2017 </a:t>
            </a:r>
            <a:endParaRPr lang="en-GB" sz="1600" dirty="0" smtClean="0"/>
          </a:p>
          <a:p>
            <a:pPr marL="0" indent="0">
              <a:buNone/>
              <a:defRPr/>
            </a:pPr>
            <a:r>
              <a:rPr lang="en-GB" altLang="en-US" sz="2400" b="0" dirty="0" smtClean="0">
                <a:ea typeface="MS PGothic" panose="020B0600070205080204" pitchFamily="34" charset="-128"/>
              </a:rPr>
              <a:t>Challenges  </a:t>
            </a:r>
          </a:p>
          <a:p>
            <a:pPr>
              <a:defRPr/>
            </a:pPr>
            <a:r>
              <a:rPr lang="en-GB" altLang="en-US" sz="2200" b="0" dirty="0" smtClean="0">
                <a:ea typeface="MS PGothic" panose="020B0600070205080204" pitchFamily="34" charset="-128"/>
              </a:rPr>
              <a:t>Ensuring this is happening across all providers</a:t>
            </a:r>
          </a:p>
          <a:p>
            <a:pPr>
              <a:defRPr/>
            </a:pPr>
            <a:r>
              <a:rPr lang="en-GB" altLang="en-US" sz="2200" b="0" dirty="0" smtClean="0">
                <a:ea typeface="MS PGothic" panose="020B0600070205080204" pitchFamily="34" charset="-128"/>
              </a:rPr>
              <a:t>Are children and young people present at every annual review in every special school? </a:t>
            </a:r>
          </a:p>
          <a:p>
            <a:pPr>
              <a:defRPr/>
            </a:pPr>
            <a:endParaRPr lang="en-GB" altLang="en-US" sz="2400" b="0" dirty="0" smtClean="0">
              <a:ea typeface="MS PGothic" panose="020B0600070205080204" pitchFamily="34" charset="-128"/>
            </a:endParaRPr>
          </a:p>
          <a:p>
            <a:pPr>
              <a:buFont typeface="Wingdings" panose="05000000000000000000" pitchFamily="2" charset="2"/>
              <a:buNone/>
              <a:defRPr/>
            </a:pPr>
            <a:endParaRPr lang="en-GB" altLang="en-US" sz="2400" dirty="0" smtClean="0">
              <a:ea typeface="MS PGothic" panose="020B0600070205080204" pitchFamily="34" charset="-128"/>
            </a:endParaRPr>
          </a:p>
        </p:txBody>
      </p:sp>
      <p:sp>
        <p:nvSpPr>
          <p:cNvPr id="40964" name="Rectangle 2"/>
          <p:cNvSpPr>
            <a:spLocks noGrp="1" noChangeArrowheads="1"/>
          </p:cNvSpPr>
          <p:nvPr>
            <p:ph type="title" idx="4294967295"/>
          </p:nvPr>
        </p:nvSpPr>
        <p:spPr>
          <a:xfrm>
            <a:off x="395536" y="287337"/>
            <a:ext cx="8075612" cy="1125538"/>
          </a:xfrm>
        </p:spPr>
        <p:txBody>
          <a:bodyPr/>
          <a:lstStyle/>
          <a:p>
            <a:pPr>
              <a:defRPr/>
            </a:pPr>
            <a:r>
              <a:rPr lang="en-GB" altLang="en-US" b="0" dirty="0" smtClean="0"/>
              <a:t>Co</a:t>
            </a:r>
            <a:r>
              <a:rPr lang="en-GB" altLang="en-US" b="0" dirty="0" smtClean="0">
                <a:cs typeface="Arial" panose="020B0604020202020204" pitchFamily="34" charset="0"/>
              </a:rPr>
              <a:t>-production </a:t>
            </a:r>
            <a:r>
              <a:rPr lang="en-GB" altLang="en-US" b="0" dirty="0">
                <a:cs typeface="Arial" panose="020B0604020202020204" pitchFamily="34" charset="0"/>
              </a:rPr>
              <a:t>with </a:t>
            </a:r>
            <a:r>
              <a:rPr lang="en-GB" altLang="en-US" b="0" dirty="0"/>
              <a:t>children, young people and parents</a:t>
            </a:r>
            <a:endParaRPr lang="en-GB" altLang="en-US" b="0" dirty="0">
              <a:ea typeface="MS PGothic" charset="-128"/>
            </a:endParaRPr>
          </a:p>
        </p:txBody>
      </p:sp>
    </p:spTree>
    <p:extLst>
      <p:ext uri="{BB962C8B-B14F-4D97-AF65-F5344CB8AC3E}">
        <p14:creationId xmlns:p14="http://schemas.microsoft.com/office/powerpoint/2010/main" val="3127476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224" y="476672"/>
            <a:ext cx="8064253" cy="647701"/>
          </a:xfrm>
        </p:spPr>
        <p:txBody>
          <a:bodyPr/>
          <a:lstStyle/>
          <a:p>
            <a:r>
              <a:rPr lang="en-GB" b="0" dirty="0" smtClean="0"/>
              <a:t>Person-centred reporting in assessments - S19 Implications </a:t>
            </a:r>
            <a:endParaRPr lang="en-GB" b="0" dirty="0"/>
          </a:p>
        </p:txBody>
      </p:sp>
      <p:sp>
        <p:nvSpPr>
          <p:cNvPr id="3" name="Content Placeholder 2"/>
          <p:cNvSpPr>
            <a:spLocks noGrp="1"/>
          </p:cNvSpPr>
          <p:nvPr>
            <p:ph idx="1"/>
          </p:nvPr>
        </p:nvSpPr>
        <p:spPr>
          <a:xfrm>
            <a:off x="676224" y="1627536"/>
            <a:ext cx="7775575" cy="4679949"/>
          </a:xfrm>
        </p:spPr>
        <p:txBody>
          <a:bodyPr/>
          <a:lstStyle/>
          <a:p>
            <a:pPr marL="0" indent="0">
              <a:buNone/>
            </a:pPr>
            <a:r>
              <a:rPr lang="en-GB" sz="2400" b="0" dirty="0" smtClean="0"/>
              <a:t>All involved in assessment must: </a:t>
            </a:r>
          </a:p>
          <a:p>
            <a:r>
              <a:rPr lang="en-GB" sz="2400" b="0" dirty="0" smtClean="0"/>
              <a:t>seek and take account of the views of parent, child and young person;</a:t>
            </a:r>
          </a:p>
          <a:p>
            <a:r>
              <a:rPr lang="en-GB" sz="2400" b="0" dirty="0"/>
              <a:t>e</a:t>
            </a:r>
            <a:r>
              <a:rPr lang="en-GB" sz="2400" b="0" dirty="0" smtClean="0"/>
              <a:t>nable/ facilitate access to the assessment process – locations, timings;</a:t>
            </a:r>
          </a:p>
          <a:p>
            <a:r>
              <a:rPr lang="en-GB" sz="2400" b="0" dirty="0"/>
              <a:t>c</a:t>
            </a:r>
            <a:r>
              <a:rPr lang="en-GB" sz="2400" b="0" dirty="0" smtClean="0"/>
              <a:t>onsider the long-term future for the child/ young person;</a:t>
            </a:r>
          </a:p>
          <a:p>
            <a:r>
              <a:rPr lang="en-GB" sz="2400" b="0" dirty="0"/>
              <a:t>w</a:t>
            </a:r>
            <a:r>
              <a:rPr lang="en-GB" sz="2400" b="0" dirty="0" smtClean="0"/>
              <a:t>rite assessments in ways that are understandable.</a:t>
            </a:r>
          </a:p>
          <a:p>
            <a:pPr marL="0" indent="0">
              <a:buNone/>
            </a:pPr>
            <a:endParaRPr lang="en-GB" sz="1200" b="0" dirty="0" smtClean="0"/>
          </a:p>
          <a:p>
            <a:pPr marL="0" indent="0">
              <a:buNone/>
            </a:pPr>
            <a:endParaRPr lang="en-GB" sz="2400" b="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6</a:t>
            </a:fld>
            <a:endParaRPr lang="en-GB" dirty="0"/>
          </a:p>
        </p:txBody>
      </p:sp>
    </p:spTree>
    <p:extLst>
      <p:ext uri="{BB962C8B-B14F-4D97-AF65-F5344CB8AC3E}">
        <p14:creationId xmlns:p14="http://schemas.microsoft.com/office/powerpoint/2010/main" val="1175412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95536" y="332656"/>
            <a:ext cx="8569325" cy="1125538"/>
          </a:xfrm>
        </p:spPr>
        <p:txBody>
          <a:bodyPr/>
          <a:lstStyle/>
          <a:p>
            <a:r>
              <a:rPr lang="en-GB" b="0" dirty="0">
                <a:cs typeface="Arial" panose="020B0604020202020204" pitchFamily="34" charset="0"/>
              </a:rPr>
              <a:t>What does successful implementation of the </a:t>
            </a:r>
            <a:r>
              <a:rPr lang="en-GB" b="0" dirty="0" smtClean="0">
                <a:cs typeface="Arial" panose="020B0604020202020204" pitchFamily="34" charset="0"/>
              </a:rPr>
              <a:t>SEND reforms </a:t>
            </a:r>
            <a:r>
              <a:rPr lang="en-GB" b="0" dirty="0">
                <a:cs typeface="Arial" panose="020B0604020202020204" pitchFamily="34" charset="0"/>
              </a:rPr>
              <a:t>look like?</a:t>
            </a:r>
            <a:endParaRPr lang="en-GB" altLang="en-US" dirty="0" smtClean="0"/>
          </a:p>
        </p:txBody>
      </p:sp>
      <p:sp>
        <p:nvSpPr>
          <p:cNvPr id="5" name="TextBox 4"/>
          <p:cNvSpPr txBox="1">
            <a:spLocks noChangeArrowheads="1"/>
          </p:cNvSpPr>
          <p:nvPr/>
        </p:nvSpPr>
        <p:spPr bwMode="auto">
          <a:xfrm>
            <a:off x="250824" y="1844675"/>
            <a:ext cx="259298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GB" altLang="en-US" b="0" dirty="0"/>
              <a:t>1. </a:t>
            </a:r>
            <a:r>
              <a:rPr lang="en-GB" altLang="en-US" dirty="0" smtClean="0"/>
              <a:t>C</a:t>
            </a:r>
            <a:r>
              <a:rPr lang="en-GB" altLang="en-US" dirty="0" smtClean="0">
                <a:latin typeface="+mn-lt"/>
                <a:cs typeface="Arial" panose="020B0604020202020204" pitchFamily="34" charset="0"/>
              </a:rPr>
              <a:t>o-production </a:t>
            </a:r>
            <a:r>
              <a:rPr lang="en-GB" altLang="en-US" b="0" dirty="0" smtClean="0">
                <a:latin typeface="+mn-lt"/>
                <a:cs typeface="Arial" panose="020B0604020202020204" pitchFamily="34" charset="0"/>
              </a:rPr>
              <a:t>with </a:t>
            </a:r>
            <a:r>
              <a:rPr lang="en-GB" altLang="en-US" b="0" dirty="0" smtClean="0"/>
              <a:t>children</a:t>
            </a:r>
            <a:r>
              <a:rPr lang="en-GB" altLang="en-US" b="0" dirty="0"/>
              <a:t>, young people and parents</a:t>
            </a:r>
          </a:p>
        </p:txBody>
      </p:sp>
      <p:sp>
        <p:nvSpPr>
          <p:cNvPr id="6" name="TextBox 5"/>
          <p:cNvSpPr txBox="1">
            <a:spLocks noChangeArrowheads="1"/>
          </p:cNvSpPr>
          <p:nvPr/>
        </p:nvSpPr>
        <p:spPr bwMode="auto">
          <a:xfrm>
            <a:off x="3067964" y="1490732"/>
            <a:ext cx="30622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itchFamily="2" charset="2"/>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r>
              <a:rPr lang="en-US" altLang="en-US" b="0" dirty="0"/>
              <a:t>2. All </a:t>
            </a:r>
            <a:r>
              <a:rPr lang="en-US" altLang="en-US" b="0" dirty="0" smtClean="0"/>
              <a:t>parties meet their </a:t>
            </a:r>
            <a:r>
              <a:rPr lang="en-US" altLang="en-US" dirty="0" smtClean="0"/>
              <a:t>statutory </a:t>
            </a:r>
            <a:r>
              <a:rPr lang="en-GB" altLang="en-US" dirty="0" smtClean="0"/>
              <a:t>duties</a:t>
            </a:r>
            <a:endParaRPr lang="en-GB" altLang="en-US" dirty="0"/>
          </a:p>
        </p:txBody>
      </p:sp>
      <p:pic>
        <p:nvPicPr>
          <p:cNvPr id="1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35897" y="2230965"/>
            <a:ext cx="2379039" cy="27264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51364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611188" y="1052513"/>
            <a:ext cx="8075612" cy="1125537"/>
          </a:xfrm>
        </p:spPr>
        <p:txBody>
          <a:bodyPr/>
          <a:lstStyle/>
          <a:p>
            <a:pPr algn="ctr">
              <a:defRPr/>
            </a:pPr>
            <a:r>
              <a:rPr lang="en-GB" altLang="en-US" sz="2800" b="0" dirty="0">
                <a:ea typeface="MS PGothic" charset="-128"/>
              </a:rPr>
              <a:t>	</a:t>
            </a:r>
          </a:p>
        </p:txBody>
      </p:sp>
      <p:sp>
        <p:nvSpPr>
          <p:cNvPr id="3075" name="Rectangle 3"/>
          <p:cNvSpPr>
            <a:spLocks noGrp="1" noChangeArrowheads="1"/>
          </p:cNvSpPr>
          <p:nvPr>
            <p:ph type="body" idx="4294967295"/>
          </p:nvPr>
        </p:nvSpPr>
        <p:spPr>
          <a:xfrm>
            <a:off x="441449" y="1124744"/>
            <a:ext cx="8137525" cy="4178300"/>
          </a:xfrm>
        </p:spPr>
        <p:txBody>
          <a:bodyPr/>
          <a:lstStyle/>
          <a:p>
            <a:pPr marL="0" indent="0">
              <a:buNone/>
            </a:pPr>
            <a:r>
              <a:rPr lang="en-GB" sz="2400" b="0" dirty="0" smtClean="0"/>
              <a:t>Progress  </a:t>
            </a:r>
          </a:p>
          <a:p>
            <a:r>
              <a:rPr lang="en-GB" sz="2200" b="0" dirty="0" smtClean="0"/>
              <a:t>The </a:t>
            </a:r>
            <a:r>
              <a:rPr lang="en-GB" sz="2200" b="0" dirty="0"/>
              <a:t>statutory assessment process was </a:t>
            </a:r>
            <a:r>
              <a:rPr lang="en-GB" sz="2200" b="0" dirty="0" smtClean="0"/>
              <a:t>working </a:t>
            </a:r>
            <a:r>
              <a:rPr lang="en-GB" sz="2200" b="0" dirty="0"/>
              <a:t>well </a:t>
            </a:r>
            <a:r>
              <a:rPr lang="en-GB" sz="2200" b="0" dirty="0" smtClean="0"/>
              <a:t>in around one third of </a:t>
            </a:r>
            <a:r>
              <a:rPr lang="en-GB" sz="2200" b="0" dirty="0"/>
              <a:t>local areas </a:t>
            </a:r>
            <a:r>
              <a:rPr lang="en-GB" sz="2200" b="0" dirty="0" smtClean="0"/>
              <a:t>inspected. </a:t>
            </a:r>
          </a:p>
          <a:p>
            <a:r>
              <a:rPr lang="en-GB" sz="2200" b="0" dirty="0" smtClean="0"/>
              <a:t>“Common </a:t>
            </a:r>
            <a:r>
              <a:rPr lang="en-GB" sz="2200" b="0" dirty="0"/>
              <a:t>weaknesses in the process for securing the statutory contributions from health and care professionals to </a:t>
            </a:r>
            <a:r>
              <a:rPr lang="en-GB" sz="2200" b="0" dirty="0" smtClean="0"/>
              <a:t>assessments”. </a:t>
            </a:r>
            <a:endParaRPr lang="en-GB" sz="2200" b="0" dirty="0"/>
          </a:p>
          <a:p>
            <a:pPr marL="0" indent="0">
              <a:buNone/>
            </a:pPr>
            <a:r>
              <a:rPr lang="en-GB" sz="1600" dirty="0" smtClean="0"/>
              <a:t>Ofsted and CQC, </a:t>
            </a:r>
            <a:r>
              <a:rPr lang="en-GB" sz="1600" dirty="0"/>
              <a:t>Local area SEND inspections: one year </a:t>
            </a:r>
            <a:r>
              <a:rPr lang="en-GB" sz="1600" dirty="0" smtClean="0"/>
              <a:t>on, Oct </a:t>
            </a:r>
            <a:r>
              <a:rPr lang="en-GB" sz="1600" dirty="0"/>
              <a:t>2017 </a:t>
            </a:r>
          </a:p>
          <a:p>
            <a:pPr marL="0" indent="0">
              <a:buNone/>
              <a:defRPr/>
            </a:pPr>
            <a:r>
              <a:rPr lang="en-GB" altLang="en-US" sz="2400" b="0" dirty="0" smtClean="0">
                <a:ea typeface="MS PGothic" panose="020B0600070205080204" pitchFamily="34" charset="-128"/>
              </a:rPr>
              <a:t>Challenges  </a:t>
            </a:r>
          </a:p>
          <a:p>
            <a:pPr>
              <a:defRPr/>
            </a:pPr>
            <a:r>
              <a:rPr lang="en-GB" altLang="en-US" sz="2200" b="0" dirty="0">
                <a:ea typeface="MS PGothic" panose="020B0600070205080204" pitchFamily="34" charset="-128"/>
              </a:rPr>
              <a:t>I</a:t>
            </a:r>
            <a:r>
              <a:rPr lang="en-GB" altLang="en-US" sz="2200" b="0" dirty="0" smtClean="0">
                <a:ea typeface="MS PGothic" panose="020B0600070205080204" pitchFamily="34" charset="-128"/>
              </a:rPr>
              <a:t>ncreased engagement from </a:t>
            </a:r>
            <a:r>
              <a:rPr lang="en-GB" altLang="en-US" sz="2200" dirty="0" smtClean="0">
                <a:ea typeface="MS PGothic" panose="020B0600070205080204" pitchFamily="34" charset="-128"/>
              </a:rPr>
              <a:t>all</a:t>
            </a:r>
            <a:r>
              <a:rPr lang="en-GB" altLang="en-US" sz="2200" b="0" dirty="0" smtClean="0">
                <a:ea typeface="MS PGothic" panose="020B0600070205080204" pitchFamily="34" charset="-128"/>
              </a:rPr>
              <a:t> agencies</a:t>
            </a:r>
          </a:p>
          <a:p>
            <a:pPr>
              <a:defRPr/>
            </a:pPr>
            <a:r>
              <a:rPr lang="en-GB" altLang="en-US" sz="2200" b="0" dirty="0" smtClean="0">
                <a:ea typeface="MS PGothic" panose="020B0600070205080204" pitchFamily="34" charset="-128"/>
              </a:rPr>
              <a:t>Completing transfers of all statements</a:t>
            </a:r>
          </a:p>
          <a:p>
            <a:pPr>
              <a:defRPr/>
            </a:pPr>
            <a:r>
              <a:rPr lang="en-GB" altLang="en-US" sz="2200" b="0" dirty="0" smtClean="0">
                <a:ea typeface="MS PGothic" panose="020B0600070205080204" pitchFamily="34" charset="-128"/>
              </a:rPr>
              <a:t>Redress trial – from April 2018</a:t>
            </a:r>
          </a:p>
          <a:p>
            <a:pPr>
              <a:defRPr/>
            </a:pPr>
            <a:endParaRPr lang="en-GB" altLang="en-US" sz="2400" b="0" dirty="0" smtClean="0">
              <a:ea typeface="MS PGothic" panose="020B0600070205080204" pitchFamily="34" charset="-128"/>
            </a:endParaRPr>
          </a:p>
          <a:p>
            <a:pPr>
              <a:buFont typeface="Wingdings" panose="05000000000000000000" pitchFamily="2" charset="2"/>
              <a:buNone/>
              <a:defRPr/>
            </a:pPr>
            <a:endParaRPr lang="en-GB" altLang="en-US" sz="2400" dirty="0" smtClean="0">
              <a:ea typeface="MS PGothic" panose="020B0600070205080204" pitchFamily="34" charset="-128"/>
            </a:endParaRPr>
          </a:p>
        </p:txBody>
      </p:sp>
      <p:sp>
        <p:nvSpPr>
          <p:cNvPr id="40964" name="Rectangle 2"/>
          <p:cNvSpPr>
            <a:spLocks noGrp="1" noChangeArrowheads="1"/>
          </p:cNvSpPr>
          <p:nvPr>
            <p:ph type="title" idx="4294967295"/>
          </p:nvPr>
        </p:nvSpPr>
        <p:spPr>
          <a:xfrm>
            <a:off x="395536" y="287337"/>
            <a:ext cx="8075612" cy="1125538"/>
          </a:xfrm>
        </p:spPr>
        <p:txBody>
          <a:bodyPr/>
          <a:lstStyle/>
          <a:p>
            <a:pPr>
              <a:defRPr/>
            </a:pPr>
            <a:r>
              <a:rPr lang="en-US" altLang="en-US" b="0" dirty="0"/>
              <a:t>All parties meet their statutory </a:t>
            </a:r>
            <a:r>
              <a:rPr lang="en-GB" altLang="en-US" b="0" dirty="0"/>
              <a:t>duties</a:t>
            </a:r>
            <a:r>
              <a:rPr lang="en-GB" altLang="en-US" b="0" dirty="0">
                <a:ea typeface="MS PGothic" charset="-128"/>
              </a:rPr>
              <a:t/>
            </a:r>
            <a:br>
              <a:rPr lang="en-GB" altLang="en-US" b="0" dirty="0">
                <a:ea typeface="MS PGothic" charset="-128"/>
              </a:rPr>
            </a:br>
            <a:endParaRPr lang="en-GB" altLang="en-US" b="0" dirty="0">
              <a:ea typeface="MS PGothic" charset="-128"/>
            </a:endParaRPr>
          </a:p>
        </p:txBody>
      </p:sp>
    </p:spTree>
    <p:extLst>
      <p:ext uri="{BB962C8B-B14F-4D97-AF65-F5344CB8AC3E}">
        <p14:creationId xmlns:p14="http://schemas.microsoft.com/office/powerpoint/2010/main" val="20601204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412776"/>
            <a:ext cx="8568952" cy="4985980"/>
          </a:xfrm>
          <a:prstGeom prst="rect">
            <a:avLst/>
          </a:prstGeom>
        </p:spPr>
        <p:txBody>
          <a:bodyPr wrap="square">
            <a:spAutoFit/>
          </a:bodyPr>
          <a:lstStyle/>
          <a:p>
            <a:pPr hangingPunct="0"/>
            <a:r>
              <a:rPr lang="en-GB" sz="2200" dirty="0" smtClean="0">
                <a:latin typeface="Arial" panose="020B0604020202020204" pitchFamily="34" charset="0"/>
                <a:cs typeface="Arial" panose="020B0604020202020204" pitchFamily="34" charset="0"/>
              </a:rPr>
              <a:t>2017 Research - 13,500 parents/YP </a:t>
            </a:r>
            <a:r>
              <a:rPr lang="en-GB" sz="2200" dirty="0">
                <a:latin typeface="Arial" panose="020B0604020202020204" pitchFamily="34" charset="0"/>
                <a:cs typeface="Arial" panose="020B0604020202020204" pitchFamily="34" charset="0"/>
              </a:rPr>
              <a:t>who received </a:t>
            </a:r>
            <a:r>
              <a:rPr lang="en-GB" sz="2200" dirty="0" smtClean="0">
                <a:latin typeface="Arial" panose="020B0604020202020204" pitchFamily="34" charset="0"/>
                <a:cs typeface="Arial" panose="020B0604020202020204" pitchFamily="34" charset="0"/>
              </a:rPr>
              <a:t>EHC </a:t>
            </a:r>
          </a:p>
          <a:p>
            <a:pPr hangingPunct="0"/>
            <a:r>
              <a:rPr lang="en-GB" sz="2200" dirty="0" smtClean="0">
                <a:latin typeface="Arial" panose="020B0604020202020204" pitchFamily="34" charset="0"/>
                <a:cs typeface="Arial" panose="020B0604020202020204" pitchFamily="34" charset="0"/>
              </a:rPr>
              <a:t>plan in 2015.</a:t>
            </a:r>
          </a:p>
          <a:p>
            <a:pPr hangingPunct="0"/>
            <a:endParaRPr lang="en-GB" sz="2200" dirty="0" smtClean="0">
              <a:latin typeface="Arial" panose="020B0604020202020204" pitchFamily="34" charset="0"/>
              <a:cs typeface="Arial" panose="020B0604020202020204" pitchFamily="34" charset="0"/>
            </a:endParaRPr>
          </a:p>
          <a:p>
            <a:pPr marL="342900" indent="-342900" hangingPunct="0">
              <a:buFont typeface="Arial" panose="020B0604020202020204" pitchFamily="34" charset="0"/>
              <a:buChar char="•"/>
            </a:pPr>
            <a:r>
              <a:rPr lang="en-GB" sz="2200" dirty="0" smtClean="0">
                <a:latin typeface="Arial" panose="020B0604020202020204" pitchFamily="34" charset="0"/>
                <a:cs typeface="Arial" panose="020B0604020202020204" pitchFamily="34" charset="0"/>
              </a:rPr>
              <a:t>66</a:t>
            </a:r>
            <a:r>
              <a:rPr lang="en-GB" sz="2200" dirty="0">
                <a:latin typeface="Arial" panose="020B0604020202020204" pitchFamily="34" charset="0"/>
                <a:cs typeface="Arial" panose="020B0604020202020204" pitchFamily="34" charset="0"/>
              </a:rPr>
              <a:t>% </a:t>
            </a:r>
            <a:r>
              <a:rPr lang="en-GB" sz="2200" dirty="0" smtClean="0">
                <a:latin typeface="Arial" panose="020B0604020202020204" pitchFamily="34" charset="0"/>
                <a:cs typeface="Arial" panose="020B0604020202020204" pitchFamily="34" charset="0"/>
              </a:rPr>
              <a:t>were </a:t>
            </a:r>
            <a:r>
              <a:rPr lang="en-GB" sz="2200" dirty="0">
                <a:latin typeface="Arial" panose="020B0604020202020204" pitchFamily="34" charset="0"/>
                <a:cs typeface="Arial" panose="020B0604020202020204" pitchFamily="34" charset="0"/>
              </a:rPr>
              <a:t>satisfied with the overall process of getting an EHC </a:t>
            </a:r>
            <a:r>
              <a:rPr lang="en-GB" sz="2200" dirty="0" smtClean="0">
                <a:latin typeface="Arial" panose="020B0604020202020204" pitchFamily="34" charset="0"/>
                <a:cs typeface="Arial" panose="020B0604020202020204" pitchFamily="34" charset="0"/>
              </a:rPr>
              <a:t>plan</a:t>
            </a:r>
          </a:p>
          <a:p>
            <a:pPr marL="342900" indent="-342900" hangingPunct="0">
              <a:buFont typeface="Arial" panose="020B0604020202020204" pitchFamily="34" charset="0"/>
              <a:buChar char="•"/>
            </a:pPr>
            <a:r>
              <a:rPr lang="en-GB" sz="2200" dirty="0" smtClean="0">
                <a:latin typeface="Arial" panose="020B0604020202020204" pitchFamily="34" charset="0"/>
                <a:cs typeface="Arial" panose="020B0604020202020204" pitchFamily="34" charset="0"/>
              </a:rPr>
              <a:t>62</a:t>
            </a:r>
            <a:r>
              <a:rPr lang="en-GB" sz="2200" dirty="0">
                <a:latin typeface="Arial" panose="020B0604020202020204" pitchFamily="34" charset="0"/>
                <a:cs typeface="Arial" panose="020B0604020202020204" pitchFamily="34" charset="0"/>
              </a:rPr>
              <a:t>% </a:t>
            </a:r>
            <a:r>
              <a:rPr lang="en-GB" sz="2200" dirty="0" smtClean="0">
                <a:latin typeface="Arial" panose="020B0604020202020204" pitchFamily="34" charset="0"/>
                <a:cs typeface="Arial" panose="020B0604020202020204" pitchFamily="34" charset="0"/>
              </a:rPr>
              <a:t>agreed </a:t>
            </a:r>
            <a:r>
              <a:rPr lang="en-GB" sz="2200" dirty="0">
                <a:latin typeface="Arial" panose="020B0604020202020204" pitchFamily="34" charset="0"/>
                <a:cs typeface="Arial" panose="020B0604020202020204" pitchFamily="34" charset="0"/>
              </a:rPr>
              <a:t>the help and support set out in the EHC plan will achieve the outcomes agreed </a:t>
            </a:r>
            <a:endParaRPr lang="en-GB" sz="2200" dirty="0" smtClean="0">
              <a:latin typeface="Arial" panose="020B0604020202020204" pitchFamily="34" charset="0"/>
              <a:cs typeface="Arial" panose="020B0604020202020204" pitchFamily="34" charset="0"/>
            </a:endParaRPr>
          </a:p>
          <a:p>
            <a:pPr marL="342900" indent="-342900" hangingPunct="0">
              <a:buFont typeface="Arial" panose="020B0604020202020204" pitchFamily="34" charset="0"/>
              <a:buChar char="•"/>
            </a:pPr>
            <a:r>
              <a:rPr lang="en-GB" sz="2200" dirty="0" smtClean="0">
                <a:latin typeface="Arial" panose="020B0604020202020204" pitchFamily="34" charset="0"/>
                <a:cs typeface="Arial" panose="020B0604020202020204" pitchFamily="34" charset="0"/>
              </a:rPr>
              <a:t>67</a:t>
            </a:r>
            <a:r>
              <a:rPr lang="en-GB" sz="2200" dirty="0">
                <a:latin typeface="Arial" panose="020B0604020202020204" pitchFamily="34" charset="0"/>
                <a:cs typeface="Arial" panose="020B0604020202020204" pitchFamily="34" charset="0"/>
              </a:rPr>
              <a:t>% agreed their plan improved the child or young person’s experience of education </a:t>
            </a:r>
            <a:endParaRPr lang="en-GB" sz="2200" dirty="0" smtClean="0">
              <a:latin typeface="Arial" panose="020B0604020202020204" pitchFamily="34" charset="0"/>
              <a:cs typeface="Arial" panose="020B0604020202020204" pitchFamily="34" charset="0"/>
            </a:endParaRPr>
          </a:p>
          <a:p>
            <a:pPr marL="342900" indent="-342900" hangingPunct="0">
              <a:buFont typeface="Arial" panose="020B0604020202020204" pitchFamily="34" charset="0"/>
              <a:buChar char="•"/>
            </a:pPr>
            <a:r>
              <a:rPr lang="en-GB" sz="2200" dirty="0" smtClean="0">
                <a:latin typeface="Arial" panose="020B0604020202020204" pitchFamily="34" charset="0"/>
                <a:cs typeface="Arial" panose="020B0604020202020204" pitchFamily="34" charset="0"/>
              </a:rPr>
              <a:t>62</a:t>
            </a:r>
            <a:r>
              <a:rPr lang="en-GB" sz="2200" dirty="0">
                <a:latin typeface="Arial" panose="020B0604020202020204" pitchFamily="34" charset="0"/>
                <a:cs typeface="Arial" panose="020B0604020202020204" pitchFamily="34" charset="0"/>
              </a:rPr>
              <a:t>% of those whose EHC plan addressed health needs </a:t>
            </a:r>
            <a:endParaRPr lang="en-GB" sz="2200" dirty="0" smtClean="0">
              <a:latin typeface="Arial" panose="020B0604020202020204" pitchFamily="34" charset="0"/>
              <a:cs typeface="Arial" panose="020B0604020202020204" pitchFamily="34" charset="0"/>
            </a:endParaRPr>
          </a:p>
          <a:p>
            <a:pPr marL="342900" indent="-342900" hangingPunct="0">
              <a:buFont typeface="Arial" panose="020B0604020202020204" pitchFamily="34" charset="0"/>
              <a:buChar char="•"/>
            </a:pPr>
            <a:r>
              <a:rPr lang="en-GB" sz="2200" dirty="0" smtClean="0">
                <a:latin typeface="Arial" panose="020B0604020202020204" pitchFamily="34" charset="0"/>
                <a:cs typeface="Arial" panose="020B0604020202020204" pitchFamily="34" charset="0"/>
              </a:rPr>
              <a:t>62% </a:t>
            </a:r>
            <a:r>
              <a:rPr lang="en-GB" sz="2200" dirty="0">
                <a:latin typeface="Arial" panose="020B0604020202020204" pitchFamily="34" charset="0"/>
                <a:cs typeface="Arial" panose="020B0604020202020204" pitchFamily="34" charset="0"/>
              </a:rPr>
              <a:t>agreed it has improved the child/young person’s health or wellbeing. </a:t>
            </a:r>
          </a:p>
          <a:p>
            <a:r>
              <a:rPr lang="en-GB" sz="1600" u="sng" dirty="0" smtClean="0">
                <a:latin typeface="Arial" panose="020B0604020202020204" pitchFamily="34" charset="0"/>
                <a:cs typeface="Arial" panose="020B0604020202020204" pitchFamily="34" charset="0"/>
                <a:hlinkClick r:id="rId2"/>
              </a:rPr>
              <a:t>https</a:t>
            </a:r>
            <a:r>
              <a:rPr lang="en-GB" sz="1600" u="sng" dirty="0">
                <a:latin typeface="Arial" panose="020B0604020202020204" pitchFamily="34" charset="0"/>
                <a:cs typeface="Arial" panose="020B0604020202020204" pitchFamily="34" charset="0"/>
                <a:hlinkClick r:id="rId2"/>
              </a:rPr>
              <a:t>://www.gov.uk/government/publications/education-health-and-care-plans-parents-and-young-people-survey</a:t>
            </a:r>
            <a:r>
              <a:rPr lang="en-GB" sz="1600" dirty="0">
                <a:latin typeface="Arial" panose="020B0604020202020204" pitchFamily="34" charset="0"/>
                <a:cs typeface="Arial" panose="020B0604020202020204" pitchFamily="34" charset="0"/>
              </a:rPr>
              <a:t> </a:t>
            </a:r>
          </a:p>
          <a:p>
            <a:pPr marL="214313" indent="-214313">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p:txBody>
      </p:sp>
      <p:sp>
        <p:nvSpPr>
          <p:cNvPr id="3" name="Title 1"/>
          <p:cNvSpPr txBox="1">
            <a:spLocks/>
          </p:cNvSpPr>
          <p:nvPr/>
        </p:nvSpPr>
        <p:spPr>
          <a:xfrm>
            <a:off x="395536" y="189062"/>
            <a:ext cx="6543992" cy="122413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200" dirty="0" smtClean="0"/>
              <a:t>What families are saying about their experience of EHCPs</a:t>
            </a:r>
            <a:endParaRPr lang="en-GB" sz="3200"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304" y="260648"/>
            <a:ext cx="1779022" cy="21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73588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3E10230EB8E747A91CFB6ACD883CD5" ma:contentTypeVersion="1" ma:contentTypeDescription="Create a new document." ma:contentTypeScope="" ma:versionID="a0a95fc54e0ff8fd3e2f02ae163f922e">
  <xsd:schema xmlns:xsd="http://www.w3.org/2001/XMLSchema" xmlns:xs="http://www.w3.org/2001/XMLSchema" xmlns:p="http://schemas.microsoft.com/office/2006/metadata/properties" xmlns:ns1="http://schemas.microsoft.com/sharepoint/v3" targetNamespace="http://schemas.microsoft.com/office/2006/metadata/properties" ma:root="true" ma:fieldsID="6f9746fe128b0ca74698fd9d7c13d39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D9CA0A0-0AA7-425C-A421-AAC492668B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8918D8-6743-472F-9133-546308218B28}">
  <ds:schemaRefs>
    <ds:schemaRef ds:uri="http://schemas.microsoft.com/sharepoint/v3/contenttype/forms"/>
  </ds:schemaRefs>
</ds:datastoreItem>
</file>

<file path=customXml/itemProps3.xml><?xml version="1.0" encoding="utf-8"?>
<ds:datastoreItem xmlns:ds="http://schemas.openxmlformats.org/officeDocument/2006/customXml" ds:itemID="{9FD3942E-F7FA-4AD8-9A69-5FDFB1F490D1}">
  <ds:schemaRefs>
    <ds:schemaRef ds:uri="http://purl.org/dc/terms/"/>
    <ds:schemaRef ds:uri="http://schemas.microsoft.com/office/2006/metadata/properties"/>
    <ds:schemaRef ds:uri="http://purl.org/dc/elements/1.1/"/>
    <ds:schemaRef ds:uri="http://schemas.microsoft.com/office/2006/documentManagement/types"/>
    <ds:schemaRef ds:uri="http://purl.org/dc/dcmitype/"/>
    <ds:schemaRef ds:uri="http://schemas.microsoft.com/sharepoint/v3"/>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4623</TotalTime>
  <Words>2910</Words>
  <Application>Microsoft Office PowerPoint</Application>
  <PresentationFormat>On-screen Show (4:3)</PresentationFormat>
  <Paragraphs>341</Paragraphs>
  <Slides>40</Slides>
  <Notes>22</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  Implementing the SEND Reforms – Moving on post-April 2018     </vt:lpstr>
      <vt:lpstr>Implementing the SEND Reforms – Moving on post-April 2018 </vt:lpstr>
      <vt:lpstr> </vt:lpstr>
      <vt:lpstr>What does successful implementation of the SEND reforms look like?</vt:lpstr>
      <vt:lpstr> </vt:lpstr>
      <vt:lpstr>Person-centred reporting in assessments - S19 Implications </vt:lpstr>
      <vt:lpstr>What does successful implementation of the SEND reforms look like?</vt:lpstr>
      <vt:lpstr> </vt:lpstr>
      <vt:lpstr>PowerPoint Presentation</vt:lpstr>
      <vt:lpstr>Statements of SEN – post March 2018</vt:lpstr>
      <vt:lpstr>Single route of redress national trial (I)</vt:lpstr>
      <vt:lpstr>Single route of redress national trial (II)</vt:lpstr>
      <vt:lpstr>What does successful implementation of the SEND reforms look like?</vt:lpstr>
      <vt:lpstr> </vt:lpstr>
      <vt:lpstr>PowerPoint Presentation</vt:lpstr>
      <vt:lpstr>Lenehan Review of residential specialist schools and colleges (2017)</vt:lpstr>
      <vt:lpstr>Plans for schools and the NHS</vt:lpstr>
      <vt:lpstr>Improving understanding of mental health</vt:lpstr>
      <vt:lpstr>What does successful implementation of the SEND reforms look like?</vt:lpstr>
      <vt:lpstr> </vt:lpstr>
      <vt:lpstr>A Good Education Health and Care (EHC) plan</vt:lpstr>
      <vt:lpstr>What does successful implementation of the SEND reforms look like?</vt:lpstr>
      <vt:lpstr>Improved attainment for CYP with SEND 2017</vt:lpstr>
      <vt:lpstr>What does successful implementation of the SEND reforms look like?</vt:lpstr>
      <vt:lpstr> </vt:lpstr>
      <vt:lpstr>The position as at January 2017</vt:lpstr>
      <vt:lpstr>Mainstream/ Special Placements (May 2017)</vt:lpstr>
      <vt:lpstr> Making SEN Support work - Local authority </vt:lpstr>
      <vt:lpstr>Special Schools - Supporting the mainstreaming agenda </vt:lpstr>
      <vt:lpstr>Exclusions - Children’s Commissioner, Nov 2017</vt:lpstr>
      <vt:lpstr>Exclusion data 2015-16</vt:lpstr>
      <vt:lpstr>Illegal Exclusions</vt:lpstr>
      <vt:lpstr>Exclusions – Local area inspection reports</vt:lpstr>
      <vt:lpstr>What does successful implementation of the SEND reforms look like?</vt:lpstr>
      <vt:lpstr> </vt:lpstr>
      <vt:lpstr>What does successful implementation of the SEND reforms look like?</vt:lpstr>
      <vt:lpstr> </vt:lpstr>
      <vt:lpstr>What does successful implementation of the SEND reforms look like?</vt:lpstr>
      <vt:lpstr>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for Education</dc:title>
  <dc:creator>Publishing.TEAM@education.gsi.gov.uk</dc:creator>
  <cp:lastModifiedBy>USer</cp:lastModifiedBy>
  <cp:revision>337</cp:revision>
  <cp:lastPrinted>2018-01-03T16:27:15Z</cp:lastPrinted>
  <dcterms:created xsi:type="dcterms:W3CDTF">2013-06-06T10:14:36Z</dcterms:created>
  <dcterms:modified xsi:type="dcterms:W3CDTF">2018-01-18T09:50:29Z</dcterms:modified>
  <cp:category>Master-Pres-v1.0</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0x010100633E10230EB8E747A91CFB6ACD883CD5</vt:lpwstr>
  </property>
</Properties>
</file>